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22"/>
  </p:notes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7" r:id="rId10"/>
    <p:sldId id="279" r:id="rId11"/>
    <p:sldId id="266" r:id="rId12"/>
    <p:sldId id="268" r:id="rId13"/>
    <p:sldId id="269" r:id="rId14"/>
    <p:sldId id="271" r:id="rId15"/>
    <p:sldId id="272" r:id="rId16"/>
    <p:sldId id="270" r:id="rId17"/>
    <p:sldId id="277" r:id="rId18"/>
    <p:sldId id="276" r:id="rId19"/>
    <p:sldId id="275" r:id="rId20"/>
    <p:sldId id="274" r:id="rId21"/>
  </p:sldIdLst>
  <p:sldSz cx="10691813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260"/>
    <p:restoredTop sz="94694"/>
  </p:normalViewPr>
  <p:slideViewPr>
    <p:cSldViewPr snapToGrid="0">
      <p:cViewPr varScale="1">
        <p:scale>
          <a:sx n="98" d="100"/>
          <a:sy n="98" d="100"/>
        </p:scale>
        <p:origin x="129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4A821A-5583-6546-B860-4A0D92425E6D}" type="datetimeFigureOut">
              <a:rPr lang="es-CO" smtClean="0"/>
              <a:t>17/07/2026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143000"/>
            <a:ext cx="43656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DA0298-E1D2-8248-AD93-35986B36D4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654618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DA0298-E1D2-8248-AD93-35986B36D434}" type="slidenum">
              <a:rPr lang="es-CO" smtClean="0"/>
              <a:t>1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127506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0E4CB2-74FD-59EA-4986-11BCDBA44E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044E8521-312F-72D2-A659-BE6942F2D8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AA45811F-CAC6-8C13-1C7F-26D7C7438C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81EB5C2-1DB6-363B-AB37-BEAA36FDA82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DA0298-E1D2-8248-AD93-35986B36D434}" type="slidenum">
              <a:rPr lang="es-CO" smtClean="0"/>
              <a:t>10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132883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A9A327-9A43-4ECD-12B1-9D1557E2CB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E8C954B8-BA18-13CD-14ED-E32A9D667E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F9CD4A8B-9F84-AF97-62F5-6B19DB755A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CACCC89-73C3-0531-65DE-281525A0C0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DA0298-E1D2-8248-AD93-35986B36D434}" type="slidenum">
              <a:rPr lang="es-CO" smtClean="0"/>
              <a:t>11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1894185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371D87-AD18-0F3A-9B74-C5C634BEDA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992B844D-7FF0-3C15-4648-0A74B925E5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341BF135-F241-1AF0-CADE-59A82185D5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3E66377-35A8-3E77-381E-F116813CF21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DA0298-E1D2-8248-AD93-35986B36D434}" type="slidenum">
              <a:rPr lang="es-CO" smtClean="0"/>
              <a:t>12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113634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C08FA3-5D80-E39B-A6C3-766FF6EBC8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5A767DFE-B794-99A8-9659-8CA515DB048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E5DB293D-363F-2378-E079-E52C80ADA8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E517C92-7BFC-D37F-9848-CFAEFA9A53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DA0298-E1D2-8248-AD93-35986B36D434}" type="slidenum">
              <a:rPr lang="es-CO" smtClean="0"/>
              <a:t>13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44206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B2A8B-DEEE-60AE-257C-F06A29FBB2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A3BCFF84-1574-D839-C7B6-8F0A2214FCE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66BBB5C5-E948-1CCF-F49F-5727A348E7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F686541-B094-F5F3-E62C-8239976E983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DA0298-E1D2-8248-AD93-35986B36D434}" type="slidenum">
              <a:rPr lang="es-CO" smtClean="0"/>
              <a:t>14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556420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CD4F63-8A05-F806-5D25-DCD56A3168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DB7212F5-258E-B908-230C-3B53E8412D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D8C29935-4142-F7E1-42CA-0D92566207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789F03D-62EB-5A24-69D0-C1799197C94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DA0298-E1D2-8248-AD93-35986B36D434}" type="slidenum">
              <a:rPr lang="es-CO" smtClean="0"/>
              <a:t>15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7691492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5818C5-F88B-F603-87B4-7BD22540EC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FB1772C5-9F3B-A89A-5CF1-1EE0E80530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74B0E0C5-3A76-9202-753A-0E6B473343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7F8D6D2-48A9-3167-3CD5-CE5DE66EA17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DA0298-E1D2-8248-AD93-35986B36D434}" type="slidenum">
              <a:rPr lang="es-CO" smtClean="0"/>
              <a:t>16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6282237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6BB388-C4F8-647B-2C6F-23D7F6E579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44488EBD-4DCF-BC49-67F7-A188E89F66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7338E009-9A6F-58C5-1387-10E0D01300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E3DB04A-E325-1F47-DC91-18B06AB098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DA0298-E1D2-8248-AD93-35986B36D434}" type="slidenum">
              <a:rPr lang="es-CO" smtClean="0"/>
              <a:t>17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7180108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E6E7CD-DA41-76D5-786F-2EE9D67DE6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051E9B26-1F6F-BF1D-B923-79F6A6D205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1D8AD4B3-40EB-0B95-AB8F-AC4BA6EF46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57B6090-D00B-4E46-889E-DF1D5D97409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DA0298-E1D2-8248-AD93-35986B36D434}" type="slidenum">
              <a:rPr lang="es-CO" smtClean="0"/>
              <a:t>18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3345420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8045D2-E25F-D2D8-DE38-4FDCB706C6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90A2D29D-20B5-427A-C88C-B4DDAB63F4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6FFD891E-79E3-02AB-E6FB-B0E3F8ACA4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45CB644-C4C6-CD73-7D88-533DFAC6F1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DA0298-E1D2-8248-AD93-35986B36D434}" type="slidenum">
              <a:rPr lang="es-CO" smtClean="0"/>
              <a:t>19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714548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130FC2-9395-F0F1-40B4-F02C017115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D1F65736-BC0D-2122-D8D2-445A32DBA33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A1D09FCD-1DDA-82F2-0FDF-E289E6C404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8C6179D-FB0E-1CAE-C25E-3C305F8E61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DA0298-E1D2-8248-AD93-35986B36D434}" type="slidenum">
              <a:rPr lang="es-CO" smtClean="0"/>
              <a:t>2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4714215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0A43C4-6530-6591-5D4C-0C77B2A022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A0394C46-2597-9926-35EA-90FC11B1FD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C631E9EB-CFC7-D655-D08C-A977C3E188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ECFB3BD-F7BE-8BF2-0BA2-E3DE61E7EB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DA0298-E1D2-8248-AD93-35986B36D434}" type="slidenum">
              <a:rPr lang="es-CO" smtClean="0"/>
              <a:t>20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414442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6E29B3-FAEB-7F12-B1CC-557E4FA288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EFDA6F0C-24D3-4480-842A-97114F9147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544B816E-1EDF-E519-4BA3-0892DBE6E8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4CA5054-6EB1-AF0D-9FEA-AC52BA638E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DA0298-E1D2-8248-AD93-35986B36D434}" type="slidenum">
              <a:rPr lang="es-CO" smtClean="0"/>
              <a:t>3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379802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340E15-EB1F-7F83-9C5D-4AB62825B2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6FA667B4-DE96-D955-5CB4-B5F3F40BD50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7DE72A86-3C0A-F1F8-9CDF-DA7A530A06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8CAC0C8-F920-CAE1-5C83-1E64E6B2640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DA0298-E1D2-8248-AD93-35986B36D434}" type="slidenum">
              <a:rPr lang="es-CO" smtClean="0"/>
              <a:t>4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02850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729B96-A182-BCAE-0A05-015C71A0D6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C23642EB-9A39-DB0E-9D40-778C8EE9E7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6A727ABA-BFAA-7E8D-4A50-C6A492CA56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384CC5E-2C90-140D-447F-A27DAC0A0D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DA0298-E1D2-8248-AD93-35986B36D434}" type="slidenum">
              <a:rPr lang="es-CO" smtClean="0"/>
              <a:t>5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694592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975AC4-63CC-791C-90E7-DB6F8B1B9F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CF86031E-9AA3-2266-1E5B-4140ACD7E8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5BB3D1BB-8369-31D1-6285-72CFABDE7A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0CE93E0-FE7B-5DC3-604F-CF223900C5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DA0298-E1D2-8248-AD93-35986B36D434}" type="slidenum">
              <a:rPr lang="es-CO" smtClean="0"/>
              <a:t>6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5375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63B33B-4BBD-AA85-5F20-FCF041510C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897D99CA-5ECE-334C-DDD0-A2C07607F0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19E2D8A3-5BE1-B59E-B105-AC473EB27C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E06A3C7-42B2-EF94-B414-2D67774246C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DA0298-E1D2-8248-AD93-35986B36D434}" type="slidenum">
              <a:rPr lang="es-CO" smtClean="0"/>
              <a:t>7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774818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A01B58-8065-0DE6-B23C-62E7F9E09E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B98F36ED-794A-9777-FDA5-39F38E07C42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DF954468-D81C-75E5-0CC9-97385664A6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08C7E3B-03AB-AFD6-69B2-D0F1B72DC0F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DA0298-E1D2-8248-AD93-35986B36D434}" type="slidenum">
              <a:rPr lang="es-CO" smtClean="0"/>
              <a:t>8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324837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701769-B8A4-9C7B-AA69-4F7E2986FB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BE7DDF98-FA71-C5EA-B303-565F8661D8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86ED70AC-6322-AB03-7739-716FB1EB41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EE3B4A8-6B11-64A4-B954-FCA232BD30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DA0298-E1D2-8248-AD93-35986B36D434}" type="slidenum">
              <a:rPr lang="es-CO" smtClean="0"/>
              <a:t>9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547573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4F6C4-1338-6F4E-913C-B4CF9272D338}" type="datetimeFigureOut">
              <a:rPr lang="es-CO" smtClean="0"/>
              <a:t>17/07/2026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D8010-866E-654C-9821-1B010EFA09C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34468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4F6C4-1338-6F4E-913C-B4CF9272D338}" type="datetimeFigureOut">
              <a:rPr lang="es-CO" smtClean="0"/>
              <a:t>17/07/2026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D8010-866E-654C-9821-1B010EFA09C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360080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4F6C4-1338-6F4E-913C-B4CF9272D338}" type="datetimeFigureOut">
              <a:rPr lang="es-CO" smtClean="0"/>
              <a:t>17/07/2026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D8010-866E-654C-9821-1B010EFA09C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071653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4F6C4-1338-6F4E-913C-B4CF9272D338}" type="datetimeFigureOut">
              <a:rPr lang="es-CO" smtClean="0"/>
              <a:t>17/07/2026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D8010-866E-654C-9821-1B010EFA09C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556229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4F6C4-1338-6F4E-913C-B4CF9272D338}" type="datetimeFigureOut">
              <a:rPr lang="es-CO" smtClean="0"/>
              <a:t>17/07/2026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D8010-866E-654C-9821-1B010EFA09C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337768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4F6C4-1338-6F4E-913C-B4CF9272D338}" type="datetimeFigureOut">
              <a:rPr lang="es-CO" smtClean="0"/>
              <a:t>17/07/2026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D8010-866E-654C-9821-1B010EFA09C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402798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4F6C4-1338-6F4E-913C-B4CF9272D338}" type="datetimeFigureOut">
              <a:rPr lang="es-CO" smtClean="0"/>
              <a:t>17/07/2026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D8010-866E-654C-9821-1B010EFA09C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172185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4F6C4-1338-6F4E-913C-B4CF9272D338}" type="datetimeFigureOut">
              <a:rPr lang="es-CO" smtClean="0"/>
              <a:t>17/07/2026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D8010-866E-654C-9821-1B010EFA09C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992527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4F6C4-1338-6F4E-913C-B4CF9272D338}" type="datetimeFigureOut">
              <a:rPr lang="es-CO" smtClean="0"/>
              <a:t>17/07/2026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D8010-866E-654C-9821-1B010EFA09C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14416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4F6C4-1338-6F4E-913C-B4CF9272D338}" type="datetimeFigureOut">
              <a:rPr lang="es-CO" smtClean="0"/>
              <a:t>17/07/2026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D8010-866E-654C-9821-1B010EFA09C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42259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4F6C4-1338-6F4E-913C-B4CF9272D338}" type="datetimeFigureOut">
              <a:rPr lang="es-CO" smtClean="0"/>
              <a:t>17/07/2026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D8010-866E-654C-9821-1B010EFA09C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716588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24F6C4-1338-6F4E-913C-B4CF9272D338}" type="datetimeFigureOut">
              <a:rPr lang="es-CO" smtClean="0"/>
              <a:t>17/07/2026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9D8010-866E-654C-9821-1B010EFA09C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13453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2.jp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20.jpeg"/><Relationship Id="rId4" Type="http://schemas.openxmlformats.org/officeDocument/2006/relationships/image" Target="../media/image44.jpeg"/><Relationship Id="rId9" Type="http://schemas.openxmlformats.org/officeDocument/2006/relationships/image" Target="../media/image4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2.jp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10" Type="http://schemas.openxmlformats.org/officeDocument/2006/relationships/image" Target="../media/image11.jpeg"/><Relationship Id="rId4" Type="http://schemas.openxmlformats.org/officeDocument/2006/relationships/image" Target="../media/image3.png"/><Relationship Id="rId9" Type="http://schemas.openxmlformats.org/officeDocument/2006/relationships/image" Target="../media/image5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2.jpg"/><Relationship Id="rId7" Type="http://schemas.openxmlformats.org/officeDocument/2006/relationships/image" Target="../media/image5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10" Type="http://schemas.openxmlformats.org/officeDocument/2006/relationships/image" Target="../media/image4.png"/><Relationship Id="rId4" Type="http://schemas.openxmlformats.org/officeDocument/2006/relationships/image" Target="../media/image15.png"/><Relationship Id="rId9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2.jpg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png"/><Relationship Id="rId5" Type="http://schemas.openxmlformats.org/officeDocument/2006/relationships/image" Target="../media/image3.png"/><Relationship Id="rId4" Type="http://schemas.openxmlformats.org/officeDocument/2006/relationships/image" Target="../media/image55.png"/><Relationship Id="rId9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2.jp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Relationship Id="rId9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2.jpg"/><Relationship Id="rId7" Type="http://schemas.openxmlformats.org/officeDocument/2006/relationships/image" Target="../media/image6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Relationship Id="rId9" Type="http://schemas.openxmlformats.org/officeDocument/2006/relationships/image" Target="../media/image6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.jp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jpeg"/><Relationship Id="rId5" Type="http://schemas.openxmlformats.org/officeDocument/2006/relationships/image" Target="../media/image15.png"/><Relationship Id="rId4" Type="http://schemas.openxmlformats.org/officeDocument/2006/relationships/image" Target="../media/image53.jpeg"/><Relationship Id="rId9" Type="http://schemas.openxmlformats.org/officeDocument/2006/relationships/image" Target="../media/image5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2.jpg"/><Relationship Id="rId7" Type="http://schemas.openxmlformats.org/officeDocument/2006/relationships/image" Target="../media/image7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2.jpeg"/><Relationship Id="rId5" Type="http://schemas.openxmlformats.org/officeDocument/2006/relationships/image" Target="../media/image71.jpeg"/><Relationship Id="rId10" Type="http://schemas.openxmlformats.org/officeDocument/2006/relationships/image" Target="../media/image16.jpeg"/><Relationship Id="rId4" Type="http://schemas.openxmlformats.org/officeDocument/2006/relationships/image" Target="../media/image70.png"/><Relationship Id="rId9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7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6.png"/><Relationship Id="rId5" Type="http://schemas.openxmlformats.org/officeDocument/2006/relationships/image" Target="../media/image9.jpeg"/><Relationship Id="rId4" Type="http://schemas.openxmlformats.org/officeDocument/2006/relationships/image" Target="../media/image7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.jp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10" Type="http://schemas.openxmlformats.org/officeDocument/2006/relationships/image" Target="../media/image14.png"/><Relationship Id="rId4" Type="http://schemas.openxmlformats.org/officeDocument/2006/relationships/image" Target="../media/image9.jpeg"/><Relationship Id="rId9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4.png"/><Relationship Id="rId4" Type="http://schemas.openxmlformats.org/officeDocument/2006/relationships/image" Target="../media/image19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2.jp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eg"/><Relationship Id="rId11" Type="http://schemas.openxmlformats.org/officeDocument/2006/relationships/image" Target="../media/image7.png"/><Relationship Id="rId5" Type="http://schemas.openxmlformats.org/officeDocument/2006/relationships/image" Target="../media/image16.jpeg"/><Relationship Id="rId10" Type="http://schemas.openxmlformats.org/officeDocument/2006/relationships/image" Target="../media/image11.jpeg"/><Relationship Id="rId4" Type="http://schemas.openxmlformats.org/officeDocument/2006/relationships/image" Target="../media/image15.png"/><Relationship Id="rId9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.jp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2.jp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jpeg"/><Relationship Id="rId9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.jpg"/><Relationship Id="rId7" Type="http://schemas.openxmlformats.org/officeDocument/2006/relationships/image" Target="../media/image30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10" Type="http://schemas.openxmlformats.org/officeDocument/2006/relationships/image" Target="../media/image14.png"/><Relationship Id="rId4" Type="http://schemas.openxmlformats.org/officeDocument/2006/relationships/image" Target="../media/image3.png"/><Relationship Id="rId9" Type="http://schemas.openxmlformats.org/officeDocument/2006/relationships/image" Target="../media/image3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2.jp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jpg"/><Relationship Id="rId5" Type="http://schemas.openxmlformats.org/officeDocument/2006/relationships/image" Target="../media/image15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2.jp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5" Type="http://schemas.openxmlformats.org/officeDocument/2006/relationships/image" Target="../media/image3.png"/><Relationship Id="rId4" Type="http://schemas.openxmlformats.org/officeDocument/2006/relationships/image" Target="../media/image36.png"/><Relationship Id="rId9" Type="http://schemas.openxmlformats.org/officeDocument/2006/relationships/image" Target="../media/image3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2.jp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5" Type="http://schemas.openxmlformats.org/officeDocument/2006/relationships/image" Target="../media/image37.png"/><Relationship Id="rId10" Type="http://schemas.openxmlformats.org/officeDocument/2006/relationships/image" Target="../media/image11.jpeg"/><Relationship Id="rId4" Type="http://schemas.openxmlformats.org/officeDocument/2006/relationships/image" Target="../media/image3.png"/><Relationship Id="rId9" Type="http://schemas.openxmlformats.org/officeDocument/2006/relationships/image" Target="../media/image4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7804A681-6FA3-9111-847A-301706668ACE}"/>
              </a:ext>
            </a:extLst>
          </p:cNvPr>
          <p:cNvSpPr txBox="1"/>
          <p:nvPr/>
        </p:nvSpPr>
        <p:spPr>
          <a:xfrm>
            <a:off x="5567262" y="1931866"/>
            <a:ext cx="431095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tabLst>
                <a:tab pos="590550" algn="l"/>
              </a:tabLst>
            </a:pPr>
            <a:r>
              <a:rPr lang="es-CO" sz="1600" b="1" dirty="0">
                <a:solidFill>
                  <a:srgbClr val="231F20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KGTurningTables"/>
              </a:rPr>
              <a:t>Nuestra</a:t>
            </a:r>
            <a:r>
              <a:rPr lang="es-CO" sz="1600" dirty="0">
                <a:solidFill>
                  <a:srgbClr val="231F20"/>
                </a:solidFill>
                <a:effectLst/>
                <a:latin typeface="KGTurningTables"/>
                <a:ea typeface="Calibri" panose="020F0502020204030204" pitchFamily="34" charset="0"/>
                <a:cs typeface="KGTurningTables"/>
              </a:rPr>
              <a:t> aventura comienza. A la hora indicada nos encontraremos en el aeropuerto </a:t>
            </a:r>
            <a:r>
              <a:rPr lang="es-CO" sz="1600" b="1" dirty="0">
                <a:solidFill>
                  <a:schemeClr val="accent2">
                    <a:lumMod val="75000"/>
                  </a:schemeClr>
                </a:solidFill>
                <a:effectLst/>
                <a:latin typeface="KGTurningTables"/>
                <a:ea typeface="Calibri" panose="020F0502020204030204" pitchFamily="34" charset="0"/>
                <a:cs typeface="KGTurningTables"/>
              </a:rPr>
              <a:t>EL DORADO </a:t>
            </a:r>
            <a:r>
              <a:rPr lang="es-CO" sz="1600" dirty="0">
                <a:solidFill>
                  <a:srgbClr val="231F20"/>
                </a:solidFill>
                <a:effectLst/>
                <a:latin typeface="KGTurningTables"/>
                <a:ea typeface="Calibri" panose="020F0502020204030204" pitchFamily="34" charset="0"/>
                <a:cs typeface="KGTurningTables"/>
              </a:rPr>
              <a:t>de </a:t>
            </a:r>
            <a:r>
              <a:rPr lang="es-CO" sz="1600" b="1" dirty="0">
                <a:solidFill>
                  <a:srgbClr val="231F20"/>
                </a:solidFill>
                <a:effectLst/>
                <a:latin typeface="KGTurningTables"/>
                <a:ea typeface="Calibri" panose="020F0502020204030204" pitchFamily="34" charset="0"/>
                <a:cs typeface="KGTurningTables"/>
              </a:rPr>
              <a:t>BOGOTÁ</a:t>
            </a:r>
            <a:r>
              <a:rPr lang="es-CO" sz="1600" dirty="0">
                <a:solidFill>
                  <a:srgbClr val="231F20"/>
                </a:solidFill>
                <a:effectLst/>
                <a:latin typeface="KGTurningTables"/>
                <a:ea typeface="Calibri" panose="020F0502020204030204" pitchFamily="34" charset="0"/>
                <a:cs typeface="KGTurningTables"/>
              </a:rPr>
              <a:t> para hacer los trámites migratorios</a:t>
            </a:r>
            <a:r>
              <a:rPr lang="es-CO" sz="1600" dirty="0">
                <a:solidFill>
                  <a:srgbClr val="7030A0"/>
                </a:solidFill>
                <a:effectLst/>
                <a:latin typeface="KGTurningTables"/>
                <a:ea typeface="Calibri" panose="020F0502020204030204" pitchFamily="34" charset="0"/>
                <a:cs typeface="KGTurningTables"/>
              </a:rPr>
              <a:t>. Volaremos </a:t>
            </a:r>
            <a:r>
              <a:rPr lang="es-CO" sz="1600" dirty="0">
                <a:solidFill>
                  <a:srgbClr val="231F20"/>
                </a:solidFill>
                <a:effectLst/>
                <a:latin typeface="KGTurningTables"/>
                <a:ea typeface="Calibri" panose="020F0502020204030204" pitchFamily="34" charset="0"/>
                <a:cs typeface="KGTurningTables"/>
              </a:rPr>
              <a:t>con destino a </a:t>
            </a:r>
            <a:r>
              <a:rPr lang="es-CO" sz="1600" b="1" dirty="0">
                <a:solidFill>
                  <a:srgbClr val="7030A0"/>
                </a:solidFill>
                <a:effectLst/>
                <a:latin typeface="KGTurningTables"/>
                <a:ea typeface="Calibri" panose="020F0502020204030204" pitchFamily="34" charset="0"/>
                <a:cs typeface="KGTurningTables"/>
              </a:rPr>
              <a:t>ROMA</a:t>
            </a:r>
            <a:r>
              <a:rPr lang="es-CO" sz="1600" b="1" dirty="0">
                <a:solidFill>
                  <a:srgbClr val="7030A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 </a:t>
            </a:r>
            <a:r>
              <a:rPr lang="es-CO" sz="1600" dirty="0">
                <a:solidFill>
                  <a:srgbClr val="231F2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(Noche a bordo) </a:t>
            </a:r>
            <a:r>
              <a:rPr lang="es-CO" sz="1600" dirty="0">
                <a:solidFill>
                  <a:srgbClr val="231F20"/>
                </a:solidFill>
                <a:effectLst/>
                <a:latin typeface="KGTurningTables"/>
                <a:ea typeface="Calibri" panose="020F0502020204030204" pitchFamily="34" charset="0"/>
                <a:cs typeface="KGTurningTables"/>
              </a:rPr>
              <a:t> con una corta escala en </a:t>
            </a:r>
            <a:r>
              <a:rPr lang="es-CO" sz="1600" b="1" dirty="0">
                <a:solidFill>
                  <a:srgbClr val="7030A0"/>
                </a:solidFill>
                <a:effectLst/>
                <a:latin typeface="KGTurningTables"/>
                <a:ea typeface="Calibri" panose="020F0502020204030204" pitchFamily="34" charset="0"/>
                <a:cs typeface="KGTurningTables"/>
              </a:rPr>
              <a:t>MADRID</a:t>
            </a:r>
            <a:r>
              <a:rPr lang="es-CO" sz="1600" dirty="0">
                <a:solidFill>
                  <a:srgbClr val="7030A0"/>
                </a:solidFill>
                <a:effectLst/>
                <a:latin typeface="KGTurningTables"/>
                <a:ea typeface="Calibri" panose="020F0502020204030204" pitchFamily="34" charset="0"/>
                <a:cs typeface="KGTurningTables"/>
              </a:rPr>
              <a:t>. </a:t>
            </a:r>
            <a:endParaRPr lang="es-CO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42593247-0149-EA34-B678-D3C6E5B5A0EF}"/>
              </a:ext>
            </a:extLst>
          </p:cNvPr>
          <p:cNvSpPr txBox="1"/>
          <p:nvPr/>
        </p:nvSpPr>
        <p:spPr>
          <a:xfrm>
            <a:off x="5567262" y="1523608"/>
            <a:ext cx="16028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tabLst>
                <a:tab pos="590550" algn="l"/>
              </a:tabLst>
            </a:pPr>
            <a:r>
              <a:rPr lang="es-CO" b="1" dirty="0">
                <a:solidFill>
                  <a:srgbClr val="00B05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DÍA 01, </a:t>
            </a:r>
            <a:r>
              <a:rPr lang="es-CO" b="1" dirty="0">
                <a:solidFill>
                  <a:srgbClr val="1F4E79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junio 20</a:t>
            </a:r>
            <a:endParaRPr lang="es-CO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708777E3-553E-0CA1-9E1E-DDFBF8530503}"/>
              </a:ext>
            </a:extLst>
          </p:cNvPr>
          <p:cNvSpPr txBox="1"/>
          <p:nvPr/>
        </p:nvSpPr>
        <p:spPr>
          <a:xfrm>
            <a:off x="7145663" y="1509927"/>
            <a:ext cx="29940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tabLst>
                <a:tab pos="590550" algn="l"/>
              </a:tabLst>
            </a:pPr>
            <a:r>
              <a:rPr lang="es-ES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VUELO DESDE BOGOTÁ </a:t>
            </a:r>
            <a:r>
              <a:rPr lang="es-CO" b="1" dirty="0">
                <a:solidFill>
                  <a:srgbClr val="F25B29"/>
                </a:solidFill>
                <a:effectLst/>
                <a:latin typeface="DINCondensed-Bold"/>
                <a:ea typeface="Calibri" panose="020F0502020204030204" pitchFamily="34" charset="0"/>
                <a:cs typeface="DINCondensed-Bold"/>
                <a:sym typeface="Wingdings" panose="05000000000000000000" pitchFamily="2" charset="2"/>
              </a:rPr>
              <a:t></a:t>
            </a:r>
            <a:endParaRPr lang="es-CO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1264DDD-8CF7-E87F-23E9-B9C0C91D8BCB}"/>
              </a:ext>
            </a:extLst>
          </p:cNvPr>
          <p:cNvSpPr txBox="1"/>
          <p:nvPr/>
        </p:nvSpPr>
        <p:spPr>
          <a:xfrm>
            <a:off x="5500562" y="3808481"/>
            <a:ext cx="454548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CO" sz="1600" dirty="0">
                <a:solidFill>
                  <a:srgbClr val="231F20"/>
                </a:solidFill>
                <a:effectLst/>
                <a:latin typeface="KGTurningTables"/>
                <a:ea typeface="Calibri" panose="020F0502020204030204" pitchFamily="34" charset="0"/>
                <a:cs typeface="KGTurningTables"/>
              </a:rPr>
              <a:t>Luego de los trámites migratorios iremos a nuestro hotel a tomar un merecido descanso y a disfrutar de un atardecer mediterráneo. </a:t>
            </a:r>
            <a:r>
              <a:rPr lang="es-CO" sz="1600" b="1" u="sng" dirty="0">
                <a:solidFill>
                  <a:srgbClr val="231F20"/>
                </a:solidFill>
                <a:latin typeface="KGTurningTables"/>
              </a:rPr>
              <a:t>Cena</a:t>
            </a:r>
            <a:r>
              <a:rPr lang="es-CO" sz="1600" b="1" u="sng" dirty="0">
                <a:solidFill>
                  <a:srgbClr val="231F20"/>
                </a:solidFill>
                <a:effectLst/>
                <a:latin typeface="KGTurningTables"/>
                <a:ea typeface="Calibri" panose="020F0502020204030204" pitchFamily="34" charset="0"/>
                <a:cs typeface="KGTurningTables"/>
              </a:rPr>
              <a:t> </a:t>
            </a:r>
            <a:r>
              <a:rPr lang="es-CO" sz="1600" b="1" u="sng" dirty="0">
                <a:solidFill>
                  <a:srgbClr val="231F2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y </a:t>
            </a:r>
            <a:r>
              <a:rPr lang="es-CO" sz="1600" b="1" u="sng" dirty="0">
                <a:solidFill>
                  <a:srgbClr val="231F20"/>
                </a:solidFill>
                <a:effectLst/>
                <a:latin typeface="KGTurningTables"/>
                <a:ea typeface="Calibri" panose="020F0502020204030204" pitchFamily="34" charset="0"/>
                <a:cs typeface="KGTurningTables"/>
              </a:rPr>
              <a:t>Alojamiento.</a:t>
            </a:r>
            <a:endParaRPr lang="es-CO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076ECB95-4628-2827-91B7-A1A2A0BC25D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6168" t="64221" r="33828" b="4570"/>
          <a:stretch/>
        </p:blipFill>
        <p:spPr>
          <a:xfrm rot="5400000" flipH="1">
            <a:off x="7099225" y="701181"/>
            <a:ext cx="688386" cy="75341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188505A4-6C27-15F0-F800-E4A2024522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88928" y="4818376"/>
            <a:ext cx="1142889" cy="554702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02215586-8894-F5B6-BC54-E5F369B1CA00}"/>
              </a:ext>
            </a:extLst>
          </p:cNvPr>
          <p:cNvSpPr txBox="1"/>
          <p:nvPr/>
        </p:nvSpPr>
        <p:spPr>
          <a:xfrm>
            <a:off x="5500562" y="3381861"/>
            <a:ext cx="46391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tabLst>
                <a:tab pos="590550" algn="l"/>
              </a:tabLst>
            </a:pPr>
            <a:r>
              <a:rPr lang="es-CO" b="1" dirty="0">
                <a:solidFill>
                  <a:srgbClr val="00B05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DÍA 02</a:t>
            </a:r>
            <a:r>
              <a:rPr lang="es-CO" sz="1600" b="1" dirty="0">
                <a:solidFill>
                  <a:srgbClr val="00B05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s-CO" sz="1800" b="1" dirty="0">
                <a:solidFill>
                  <a:srgbClr val="1F4E79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junio 21</a:t>
            </a:r>
            <a:r>
              <a:rPr lang="es-CO" sz="1600" b="1" dirty="0">
                <a:solidFill>
                  <a:srgbClr val="00B05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 </a:t>
            </a:r>
            <a:r>
              <a:rPr lang="es-ES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ROMA. 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14BF233A-B74D-4019-C612-5CEDB1B138D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8487945" y="3064605"/>
            <a:ext cx="1226907" cy="739195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83C2397A-22DE-94D9-944E-564F97528EDE}"/>
              </a:ext>
            </a:extLst>
          </p:cNvPr>
          <p:cNvSpPr txBox="1"/>
          <p:nvPr/>
        </p:nvSpPr>
        <p:spPr>
          <a:xfrm>
            <a:off x="1600174" y="5253795"/>
            <a:ext cx="815114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1600" b="1" dirty="0">
                <a:solidFill>
                  <a:srgbClr val="231F2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Desayuno.</a:t>
            </a:r>
            <a:r>
              <a:rPr lang="es-CO" sz="1600" dirty="0">
                <a:solidFill>
                  <a:srgbClr val="231F2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 Hoy conquistaremos el corazón de Roma. Partiremos al </a:t>
            </a:r>
            <a:r>
              <a:rPr lang="es-CO" sz="1600" b="1" dirty="0">
                <a:solidFill>
                  <a:srgbClr val="7030A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Vaticano</a:t>
            </a:r>
            <a:r>
              <a:rPr lang="es-CO" sz="1600" dirty="0">
                <a:solidFill>
                  <a:srgbClr val="231F2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, visitaremos la </a:t>
            </a:r>
            <a:r>
              <a:rPr lang="es-CO" sz="1600" b="1" dirty="0">
                <a:solidFill>
                  <a:srgbClr val="7030A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Basílica</a:t>
            </a:r>
            <a:r>
              <a:rPr lang="es-CO" sz="1600" dirty="0">
                <a:solidFill>
                  <a:srgbClr val="231F2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 </a:t>
            </a:r>
            <a:r>
              <a:rPr lang="es-CO" sz="1600" b="1" dirty="0">
                <a:solidFill>
                  <a:srgbClr val="7030A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de</a:t>
            </a:r>
            <a:r>
              <a:rPr lang="es-CO" sz="1600" dirty="0">
                <a:solidFill>
                  <a:srgbClr val="231F2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 </a:t>
            </a:r>
            <a:r>
              <a:rPr lang="es-CO" sz="1600" b="1" dirty="0">
                <a:solidFill>
                  <a:srgbClr val="7030A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San</a:t>
            </a:r>
            <a:r>
              <a:rPr lang="es-CO" sz="1600" dirty="0">
                <a:solidFill>
                  <a:srgbClr val="231F2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 </a:t>
            </a:r>
            <a:r>
              <a:rPr lang="es-CO" sz="1600" b="1" dirty="0">
                <a:solidFill>
                  <a:srgbClr val="7030A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Pedro</a:t>
            </a:r>
            <a:r>
              <a:rPr lang="es-CO" sz="1600" dirty="0">
                <a:solidFill>
                  <a:srgbClr val="231F2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; allí se destacan su cúpula y La Piedad de Miguel Ángel. Visitaremos los </a:t>
            </a:r>
            <a:r>
              <a:rPr lang="es-CO" sz="1600" b="1" dirty="0">
                <a:solidFill>
                  <a:srgbClr val="7030A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Museos</a:t>
            </a:r>
            <a:r>
              <a:rPr lang="es-CO" sz="1600" dirty="0">
                <a:solidFill>
                  <a:srgbClr val="231F2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 </a:t>
            </a:r>
            <a:r>
              <a:rPr lang="es-CO" sz="1600" b="1" dirty="0">
                <a:solidFill>
                  <a:srgbClr val="7030A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Vaticanos</a:t>
            </a:r>
            <a:r>
              <a:rPr lang="es-CO" sz="1600" dirty="0">
                <a:solidFill>
                  <a:srgbClr val="231F2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 y la </a:t>
            </a:r>
            <a:r>
              <a:rPr lang="es-CO" sz="1600" b="1" dirty="0">
                <a:solidFill>
                  <a:srgbClr val="7030A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Capilla</a:t>
            </a:r>
            <a:r>
              <a:rPr lang="es-CO" sz="1600" dirty="0">
                <a:solidFill>
                  <a:srgbClr val="231F2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 </a:t>
            </a:r>
            <a:r>
              <a:rPr lang="es-CO" sz="1600" b="1" dirty="0">
                <a:solidFill>
                  <a:srgbClr val="7030A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Sixtina</a:t>
            </a:r>
            <a:r>
              <a:rPr lang="es-CO" sz="1600" dirty="0">
                <a:solidFill>
                  <a:srgbClr val="231F2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. Conoceremos la </a:t>
            </a:r>
            <a:r>
              <a:rPr lang="es-CO" sz="1600" b="1" dirty="0">
                <a:solidFill>
                  <a:srgbClr val="7030A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isla</a:t>
            </a:r>
            <a:r>
              <a:rPr lang="es-CO" sz="1600" dirty="0">
                <a:solidFill>
                  <a:srgbClr val="231F2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 </a:t>
            </a:r>
            <a:r>
              <a:rPr lang="es-CO" sz="1600" b="1" dirty="0">
                <a:solidFill>
                  <a:srgbClr val="7030A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Tiberina</a:t>
            </a:r>
            <a:r>
              <a:rPr lang="es-CO" sz="1600" dirty="0">
                <a:solidFill>
                  <a:srgbClr val="231F2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 el </a:t>
            </a:r>
            <a:r>
              <a:rPr lang="es-CO" sz="1600" b="1" dirty="0">
                <a:solidFill>
                  <a:srgbClr val="7030A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Trastevere</a:t>
            </a:r>
            <a:r>
              <a:rPr lang="es-CO" sz="1600" dirty="0">
                <a:solidFill>
                  <a:srgbClr val="231F2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, las </a:t>
            </a:r>
            <a:r>
              <a:rPr lang="es-CO" sz="1600" b="1" dirty="0">
                <a:solidFill>
                  <a:srgbClr val="7030A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colinas</a:t>
            </a:r>
            <a:r>
              <a:rPr lang="es-CO" sz="1600" dirty="0">
                <a:solidFill>
                  <a:srgbClr val="231F2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 de </a:t>
            </a:r>
            <a:r>
              <a:rPr lang="es-CO" sz="1600" b="1" dirty="0">
                <a:solidFill>
                  <a:srgbClr val="7030A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Aventino</a:t>
            </a:r>
            <a:r>
              <a:rPr lang="es-CO" sz="1600" dirty="0">
                <a:solidFill>
                  <a:srgbClr val="231F2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 y el Palatino, el </a:t>
            </a:r>
            <a:r>
              <a:rPr lang="es-CO" sz="1600" b="1" dirty="0">
                <a:solidFill>
                  <a:srgbClr val="7030A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Coliseo</a:t>
            </a:r>
            <a:r>
              <a:rPr lang="es-CO" sz="1600" dirty="0">
                <a:solidFill>
                  <a:srgbClr val="231F2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 Romano </a:t>
            </a:r>
            <a:r>
              <a:rPr lang="es-CO" sz="1600" b="1" dirty="0">
                <a:solidFill>
                  <a:srgbClr val="7030A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interior</a:t>
            </a:r>
            <a:r>
              <a:rPr lang="es-CO" sz="1600" dirty="0">
                <a:solidFill>
                  <a:srgbClr val="231F2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 y exterior, el Circo Máximo, El Arco del Triunfo de Constantino, el teatro de Marcelo y El castillo del Santo Ángel. </a:t>
            </a:r>
            <a:endParaRPr lang="es-CO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A248254E-A321-1A81-FF0B-AA4B5724E572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17272" b="21162"/>
          <a:stretch/>
        </p:blipFill>
        <p:spPr>
          <a:xfrm>
            <a:off x="976961" y="1446996"/>
            <a:ext cx="4453992" cy="3657834"/>
          </a:xfrm>
          <a:prstGeom prst="rect">
            <a:avLst/>
          </a:prstGeom>
          <a:ln w="47625" cmpd="dbl">
            <a:solidFill>
              <a:schemeClr val="accent4">
                <a:lumMod val="75000"/>
              </a:schemeClr>
            </a:solidFill>
          </a:ln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67121D4B-D0C4-551C-5EC0-FA450F6708F4}"/>
              </a:ext>
            </a:extLst>
          </p:cNvPr>
          <p:cNvSpPr txBox="1"/>
          <p:nvPr/>
        </p:nvSpPr>
        <p:spPr>
          <a:xfrm>
            <a:off x="5675745" y="4842536"/>
            <a:ext cx="29398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tabLst>
                <a:tab pos="590550" algn="l"/>
              </a:tabLst>
            </a:pPr>
            <a:r>
              <a:rPr lang="es-CO" b="1" dirty="0">
                <a:solidFill>
                  <a:srgbClr val="00B05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DÍA 03</a:t>
            </a:r>
            <a:r>
              <a:rPr lang="es-CO" sz="1600" b="1" dirty="0">
                <a:solidFill>
                  <a:srgbClr val="00B05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s-CO" sz="1800" b="1" dirty="0">
                <a:solidFill>
                  <a:srgbClr val="1F4E79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junio 22</a:t>
            </a:r>
            <a:r>
              <a:rPr lang="es-CO" sz="1600" b="1" dirty="0">
                <a:solidFill>
                  <a:srgbClr val="00B05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 </a:t>
            </a:r>
            <a:r>
              <a:rPr lang="es-ES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ROMA. </a:t>
            </a:r>
          </a:p>
        </p:txBody>
      </p:sp>
      <p:pic>
        <p:nvPicPr>
          <p:cNvPr id="13" name="Picture 2" descr="Estrellas - Iconos gratis de naturaleza">
            <a:extLst>
              <a:ext uri="{FF2B5EF4-FFF2-40B4-BE49-F238E27FC236}">
                <a16:creationId xmlns:a16="http://schemas.microsoft.com/office/drawing/2014/main" id="{200DA857-7F9A-809F-2DCD-3832582842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1389" y="949954"/>
            <a:ext cx="1103454" cy="1103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14.200+ Cuadriga Romana Fotografías de stock, fotos e ...">
            <a:extLst>
              <a:ext uri="{FF2B5EF4-FFF2-40B4-BE49-F238E27FC236}">
                <a16:creationId xmlns:a16="http://schemas.microsoft.com/office/drawing/2014/main" id="{A2456A57-BDCF-6429-DEA3-DDD96400CA7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32" t="21051" r="7543" b="22668"/>
          <a:stretch>
            <a:fillRect/>
          </a:stretch>
        </p:blipFill>
        <p:spPr bwMode="auto">
          <a:xfrm>
            <a:off x="759022" y="5212114"/>
            <a:ext cx="1001948" cy="656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93117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1FB5368-F9BA-4AA7-FD02-C3F172B30D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50168345-DB21-AD28-25DA-3634CF6C23D7}"/>
              </a:ext>
            </a:extLst>
          </p:cNvPr>
          <p:cNvSpPr txBox="1"/>
          <p:nvPr/>
        </p:nvSpPr>
        <p:spPr>
          <a:xfrm>
            <a:off x="2875853" y="1225531"/>
            <a:ext cx="494010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CO" sz="1718" b="1" dirty="0">
                <a:solidFill>
                  <a:srgbClr val="00B05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DÍA 12, </a:t>
            </a:r>
            <a:r>
              <a:rPr lang="es-CO" b="1" dirty="0">
                <a:solidFill>
                  <a:srgbClr val="1F4E79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julio 01 </a:t>
            </a:r>
            <a:r>
              <a:rPr lang="es-ES" sz="1718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PANORAMICO Y PARÍS ILUMINADO. </a:t>
            </a:r>
            <a:endParaRPr lang="es-CO" sz="1718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6" descr="Concepto de dibujo de la Torre Eiffel de París. Ilustración del horizonte  dibujado a mano. Viajar por el mundo concepto imagen vectorial para  marketing digital e impresiones de carteles Imagen Vector de">
            <a:extLst>
              <a:ext uri="{FF2B5EF4-FFF2-40B4-BE49-F238E27FC236}">
                <a16:creationId xmlns:a16="http://schemas.microsoft.com/office/drawing/2014/main" id="{FD90B518-BAF6-7283-1DBF-C75BFCC4A2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05" b="9913"/>
          <a:stretch/>
        </p:blipFill>
        <p:spPr bwMode="auto">
          <a:xfrm>
            <a:off x="949203" y="5004494"/>
            <a:ext cx="925433" cy="876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Viajes De Caricatura O Colección De Vacaciones Ilustración del Vector -  Ilustración de foto, explorar: 198086768">
            <a:extLst>
              <a:ext uri="{FF2B5EF4-FFF2-40B4-BE49-F238E27FC236}">
                <a16:creationId xmlns:a16="http://schemas.microsoft.com/office/drawing/2014/main" id="{8ABEFC67-F36F-3115-680A-14368B446D7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577" t="58041" r="25842" b="13381"/>
          <a:stretch/>
        </p:blipFill>
        <p:spPr bwMode="auto">
          <a:xfrm>
            <a:off x="7645277" y="790407"/>
            <a:ext cx="564867" cy="582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8D5533B4-CCCB-04A5-7FB9-DB7DADF71EB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26240" y="1281988"/>
            <a:ext cx="656209" cy="318492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E24CFE7A-41B0-D334-A7C8-6EE184FDFE4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91840" y="5072625"/>
            <a:ext cx="808422" cy="808422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23F583C2-3158-9844-9D76-F7BEFFD90CB8}"/>
              </a:ext>
            </a:extLst>
          </p:cNvPr>
          <p:cNvSpPr txBox="1"/>
          <p:nvPr/>
        </p:nvSpPr>
        <p:spPr>
          <a:xfrm>
            <a:off x="735012" y="2243238"/>
            <a:ext cx="2182455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1600" dirty="0">
                <a:solidFill>
                  <a:srgbClr val="231F2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Conoceremos la Plaza de la </a:t>
            </a:r>
            <a:r>
              <a:rPr lang="es-CO" sz="1600" b="1" dirty="0">
                <a:solidFill>
                  <a:srgbClr val="7030A0"/>
                </a:solidFill>
                <a:latin typeface="KGTurningTables"/>
                <a:ea typeface="Calibri" panose="020F0502020204030204" pitchFamily="34" charset="0"/>
              </a:rPr>
              <a:t>Concordia</a:t>
            </a:r>
            <a:r>
              <a:rPr lang="es-CO" sz="1600" dirty="0">
                <a:solidFill>
                  <a:srgbClr val="231F2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, La Plaza de la Estrella con el </a:t>
            </a:r>
            <a:r>
              <a:rPr lang="es-CO" sz="1600" b="1" dirty="0">
                <a:solidFill>
                  <a:srgbClr val="7030A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Arco del Triunfo</a:t>
            </a:r>
            <a:r>
              <a:rPr lang="es-CO" sz="1600" dirty="0">
                <a:solidFill>
                  <a:srgbClr val="231F2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, los </a:t>
            </a:r>
            <a:r>
              <a:rPr lang="es-CO" sz="1600" b="1" dirty="0">
                <a:solidFill>
                  <a:srgbClr val="7030A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Campos Elíseos</a:t>
            </a:r>
            <a:r>
              <a:rPr lang="es-CO" sz="1600" dirty="0">
                <a:solidFill>
                  <a:srgbClr val="231F2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, </a:t>
            </a:r>
            <a:r>
              <a:rPr lang="es-MX" sz="1600" dirty="0">
                <a:solidFill>
                  <a:srgbClr val="231F20"/>
                </a:solidFill>
                <a:latin typeface="KGTurningTables"/>
              </a:rPr>
              <a:t>la catedral gótica de </a:t>
            </a:r>
            <a:r>
              <a:rPr lang="es-MX" sz="1600" b="1" dirty="0">
                <a:solidFill>
                  <a:srgbClr val="7030A0"/>
                </a:solidFill>
                <a:latin typeface="KGTurningTables"/>
              </a:rPr>
              <a:t>Notre</a:t>
            </a:r>
            <a:r>
              <a:rPr lang="es-MX" sz="1600" dirty="0">
                <a:solidFill>
                  <a:srgbClr val="231F20"/>
                </a:solidFill>
                <a:latin typeface="KGTurningTables"/>
              </a:rPr>
              <a:t> </a:t>
            </a:r>
            <a:r>
              <a:rPr lang="es-MX" sz="1600" b="1" dirty="0">
                <a:solidFill>
                  <a:srgbClr val="7030A0"/>
                </a:solidFill>
                <a:latin typeface="KGTurningTables"/>
              </a:rPr>
              <a:t>Dame</a:t>
            </a:r>
            <a:r>
              <a:rPr lang="es-MX" sz="1600" dirty="0">
                <a:solidFill>
                  <a:srgbClr val="231F20"/>
                </a:solidFill>
                <a:latin typeface="KGTurningTables"/>
              </a:rPr>
              <a:t> del siglo XII, La </a:t>
            </a:r>
            <a:r>
              <a:rPr lang="es-CO" sz="1600" dirty="0">
                <a:solidFill>
                  <a:srgbClr val="231F2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Cúpula de los Inválidos, Necrópolis de los Héroes Militares Franceses y La Opera.  </a:t>
            </a:r>
            <a:endParaRPr lang="es-MX" sz="1600" dirty="0">
              <a:solidFill>
                <a:srgbClr val="231F20"/>
              </a:solidFill>
              <a:latin typeface="KGTurningTables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A03B450F-BBAF-1F95-D7AE-6D90444C14D9}"/>
              </a:ext>
            </a:extLst>
          </p:cNvPr>
          <p:cNvSpPr txBox="1"/>
          <p:nvPr/>
        </p:nvSpPr>
        <p:spPr>
          <a:xfrm>
            <a:off x="610245" y="1584909"/>
            <a:ext cx="911741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1600" b="1" dirty="0">
                <a:solidFill>
                  <a:srgbClr val="231F2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Desayuno</a:t>
            </a:r>
            <a:r>
              <a:rPr lang="es-CO" sz="1600" dirty="0">
                <a:solidFill>
                  <a:srgbClr val="231F2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. Partiremos hacia </a:t>
            </a:r>
            <a:r>
              <a:rPr lang="es-MX" sz="1600" dirty="0">
                <a:solidFill>
                  <a:srgbClr val="231F20"/>
                </a:solidFill>
                <a:latin typeface="KGTurningTables"/>
              </a:rPr>
              <a:t>París, la </a:t>
            </a:r>
            <a:r>
              <a:rPr lang="es-MX" sz="1600" b="1" dirty="0">
                <a:solidFill>
                  <a:srgbClr val="7030A0"/>
                </a:solidFill>
                <a:latin typeface="KGTurningTables"/>
              </a:rPr>
              <a:t>ciudad</a:t>
            </a:r>
            <a:r>
              <a:rPr lang="es-MX" sz="1600" dirty="0">
                <a:solidFill>
                  <a:srgbClr val="231F20"/>
                </a:solidFill>
                <a:latin typeface="KGTurningTables"/>
              </a:rPr>
              <a:t> </a:t>
            </a:r>
            <a:r>
              <a:rPr lang="es-MX" sz="1600" b="1" dirty="0">
                <a:solidFill>
                  <a:srgbClr val="7030A0"/>
                </a:solidFill>
                <a:latin typeface="KGTurningTables"/>
              </a:rPr>
              <a:t>luz</a:t>
            </a:r>
            <a:r>
              <a:rPr lang="es-MX" sz="1600" dirty="0">
                <a:solidFill>
                  <a:srgbClr val="231F20"/>
                </a:solidFill>
                <a:latin typeface="KGTurningTables"/>
              </a:rPr>
              <a:t> que es un centro mundial del arte, la moda, la gastronomía y la cultura. Su paisaje urbano del siglo XIX está entrecruzado por amplios bulevares y el río Sena.  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4D6E08E1-4195-C243-A5C5-CF1002C1AD1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40871" y="2243238"/>
            <a:ext cx="3086788" cy="377928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C003D21C-2EC8-91A8-61FB-14CA02A24232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t="12610" b="4649"/>
          <a:stretch>
            <a:fillRect/>
          </a:stretch>
        </p:blipFill>
        <p:spPr>
          <a:xfrm>
            <a:off x="3085330" y="2290584"/>
            <a:ext cx="3387678" cy="3731934"/>
          </a:xfrm>
          <a:prstGeom prst="rect">
            <a:avLst/>
          </a:prstGeom>
          <a:solidFill>
            <a:schemeClr val="accent5">
              <a:lumMod val="75000"/>
            </a:schemeClr>
          </a:solidFill>
          <a:ln w="38100" cmpd="dbl">
            <a:solidFill>
              <a:schemeClr val="accent1">
                <a:lumMod val="75000"/>
              </a:schemeClr>
            </a:solidFill>
          </a:ln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81A93887-8DFF-62C2-F0E7-863015B0C41B}"/>
              </a:ext>
            </a:extLst>
          </p:cNvPr>
          <p:cNvSpPr txBox="1"/>
          <p:nvPr/>
        </p:nvSpPr>
        <p:spPr>
          <a:xfrm>
            <a:off x="1610024" y="6051138"/>
            <a:ext cx="736516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1550" dirty="0">
                <a:solidFill>
                  <a:srgbClr val="231F2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En la noche visitaremos </a:t>
            </a:r>
            <a:r>
              <a:rPr lang="es-CO" sz="1550" b="1" dirty="0">
                <a:solidFill>
                  <a:srgbClr val="7030A0"/>
                </a:solidFill>
                <a:latin typeface="KGTurningTables"/>
              </a:rPr>
              <a:t>París</a:t>
            </a:r>
            <a:r>
              <a:rPr lang="es-CO" sz="1550" b="1" dirty="0">
                <a:solidFill>
                  <a:srgbClr val="0070C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 </a:t>
            </a:r>
            <a:r>
              <a:rPr lang="es-CO" sz="1550" b="1" dirty="0">
                <a:solidFill>
                  <a:srgbClr val="7030A0"/>
                </a:solidFill>
                <a:latin typeface="KGTurningTables"/>
              </a:rPr>
              <a:t>iluminado</a:t>
            </a:r>
            <a:r>
              <a:rPr lang="es-CO" sz="1550" dirty="0">
                <a:solidFill>
                  <a:srgbClr val="231F2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; otra óptica de esta hermosa ciudad en donde podrás disfrutar de un </a:t>
            </a:r>
            <a:r>
              <a:rPr lang="es-CO" sz="1550" b="1" dirty="0">
                <a:solidFill>
                  <a:srgbClr val="7030A0"/>
                </a:solidFill>
                <a:latin typeface="KGTurningTables"/>
              </a:rPr>
              <a:t>show</a:t>
            </a:r>
            <a:r>
              <a:rPr lang="es-CO" sz="1550" dirty="0">
                <a:solidFill>
                  <a:srgbClr val="231F2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 de </a:t>
            </a:r>
            <a:r>
              <a:rPr lang="es-CO" sz="1550" b="1" dirty="0">
                <a:solidFill>
                  <a:srgbClr val="7030A0"/>
                </a:solidFill>
                <a:latin typeface="KGTurningTables"/>
              </a:rPr>
              <a:t>luces</a:t>
            </a:r>
            <a:r>
              <a:rPr lang="es-CO" sz="1550" dirty="0">
                <a:solidFill>
                  <a:srgbClr val="231F2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 que engalanan la </a:t>
            </a:r>
            <a:r>
              <a:rPr lang="es-CO" sz="1550" b="1" dirty="0">
                <a:solidFill>
                  <a:srgbClr val="7030A0"/>
                </a:solidFill>
                <a:latin typeface="KGTurningTables"/>
              </a:rPr>
              <a:t>torre</a:t>
            </a:r>
            <a:r>
              <a:rPr lang="es-CO" sz="1550" dirty="0">
                <a:solidFill>
                  <a:srgbClr val="231F2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 </a:t>
            </a:r>
            <a:r>
              <a:rPr lang="es-CO" sz="1550" b="1" dirty="0">
                <a:solidFill>
                  <a:srgbClr val="7030A0"/>
                </a:solidFill>
                <a:latin typeface="KGTurningTables"/>
              </a:rPr>
              <a:t>Eiffel</a:t>
            </a:r>
            <a:r>
              <a:rPr lang="es-CO" sz="1550" dirty="0">
                <a:solidFill>
                  <a:srgbClr val="231F2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. </a:t>
            </a:r>
            <a:r>
              <a:rPr lang="es-CO" sz="1550" b="1" dirty="0">
                <a:solidFill>
                  <a:srgbClr val="231F2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Cena</a:t>
            </a:r>
            <a:r>
              <a:rPr lang="es-CO" sz="1550" dirty="0">
                <a:solidFill>
                  <a:srgbClr val="231F2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 </a:t>
            </a:r>
            <a:r>
              <a:rPr lang="es-CO" sz="1550" b="1" dirty="0">
                <a:solidFill>
                  <a:srgbClr val="231F2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Alojamiento.</a:t>
            </a:r>
            <a:endParaRPr lang="es-MX" sz="1550" dirty="0">
              <a:solidFill>
                <a:srgbClr val="231F20"/>
              </a:solidFill>
              <a:latin typeface="KGTurningTables"/>
            </a:endParaRPr>
          </a:p>
        </p:txBody>
      </p:sp>
    </p:spTree>
    <p:extLst>
      <p:ext uri="{BB962C8B-B14F-4D97-AF65-F5344CB8AC3E}">
        <p14:creationId xmlns:p14="http://schemas.microsoft.com/office/powerpoint/2010/main" val="23350958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38B69A2-424F-5F04-7E1B-C3C2054494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395776FB-83D9-565B-2984-A67E2C3595DB}"/>
              </a:ext>
            </a:extLst>
          </p:cNvPr>
          <p:cNvSpPr txBox="1"/>
          <p:nvPr/>
        </p:nvSpPr>
        <p:spPr>
          <a:xfrm>
            <a:off x="5027448" y="1634057"/>
            <a:ext cx="484406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1600" b="1" dirty="0">
                <a:solidFill>
                  <a:srgbClr val="231F20"/>
                </a:solidFill>
                <a:effectLst/>
                <a:latin typeface="KGTurningTables"/>
                <a:ea typeface="Calibri" panose="020F0502020204030204" pitchFamily="34" charset="0"/>
                <a:cs typeface="KGTurningTables"/>
              </a:rPr>
              <a:t>Desayuno</a:t>
            </a:r>
            <a:r>
              <a:rPr lang="es-CO" sz="1600" dirty="0">
                <a:solidFill>
                  <a:srgbClr val="231F20"/>
                </a:solidFill>
                <a:effectLst/>
                <a:latin typeface="KGTurningTables"/>
                <a:ea typeface="Calibri" panose="020F0502020204030204" pitchFamily="34" charset="0"/>
                <a:cs typeface="KGTurningTables"/>
              </a:rPr>
              <a:t>.  Hoy será un largo y mágico día.  Disfrutaremos de la </a:t>
            </a:r>
            <a:r>
              <a:rPr lang="es-CO" sz="1600" b="1" dirty="0">
                <a:solidFill>
                  <a:srgbClr val="7030A0"/>
                </a:solidFill>
                <a:effectLst/>
                <a:latin typeface="KGTurningTables"/>
                <a:ea typeface="Calibri" panose="020F0502020204030204" pitchFamily="34" charset="0"/>
                <a:cs typeface="KGTurningTables"/>
              </a:rPr>
              <a:t>“Ciudad Luz”. </a:t>
            </a:r>
            <a:r>
              <a:rPr lang="es-CO" sz="1600" dirty="0">
                <a:solidFill>
                  <a:srgbClr val="231F20"/>
                </a:solidFill>
                <a:effectLst/>
                <a:latin typeface="KGTurningTables"/>
                <a:ea typeface="Calibri" panose="020F0502020204030204" pitchFamily="34" charset="0"/>
                <a:cs typeface="KGTurningTables"/>
              </a:rPr>
              <a:t>A primera hora subiremos a   </a:t>
            </a:r>
            <a:r>
              <a:rPr lang="es-CO" sz="1600" b="1" dirty="0">
                <a:solidFill>
                  <a:srgbClr val="7030A0"/>
                </a:solidFill>
                <a:effectLst/>
                <a:latin typeface="KGTurningTables"/>
                <a:ea typeface="Calibri" panose="020F0502020204030204" pitchFamily="34" charset="0"/>
                <a:cs typeface="KGTurningTables"/>
              </a:rPr>
              <a:t>La Torre Eiffel</a:t>
            </a:r>
            <a:r>
              <a:rPr lang="es-CO" sz="1600" dirty="0">
                <a:solidFill>
                  <a:srgbClr val="231F20"/>
                </a:solidFill>
                <a:effectLst/>
                <a:latin typeface="KGTurningTables"/>
                <a:ea typeface="Calibri" panose="020F0502020204030204" pitchFamily="34" charset="0"/>
                <a:cs typeface="KGTurningTables"/>
              </a:rPr>
              <a:t>, desde donde podrás apreciar el  </a:t>
            </a:r>
            <a:r>
              <a:rPr lang="es-CO" sz="1600" b="1" dirty="0">
                <a:solidFill>
                  <a:srgbClr val="7030A0"/>
                </a:solidFill>
                <a:effectLst/>
                <a:latin typeface="KGTurningTables"/>
                <a:ea typeface="Calibri" panose="020F0502020204030204" pitchFamily="34" charset="0"/>
                <a:cs typeface="KGTurningTables"/>
              </a:rPr>
              <a:t>Arco del Triunfo</a:t>
            </a:r>
            <a:r>
              <a:rPr lang="es-CO" sz="1600" dirty="0">
                <a:solidFill>
                  <a:srgbClr val="231F20"/>
                </a:solidFill>
                <a:effectLst/>
                <a:latin typeface="KGTurningTables"/>
                <a:ea typeface="Calibri" panose="020F0502020204030204" pitchFamily="34" charset="0"/>
                <a:cs typeface="KGTurningTables"/>
              </a:rPr>
              <a:t>, los </a:t>
            </a:r>
            <a:r>
              <a:rPr lang="es-CO" sz="1600" b="1" dirty="0">
                <a:solidFill>
                  <a:srgbClr val="7030A0"/>
                </a:solidFill>
                <a:effectLst/>
                <a:latin typeface="KGTurningTables"/>
                <a:ea typeface="Calibri" panose="020F0502020204030204" pitchFamily="34" charset="0"/>
                <a:cs typeface="KGTurningTables"/>
              </a:rPr>
              <a:t>Campos Elíseos</a:t>
            </a:r>
            <a:r>
              <a:rPr lang="es-CO" sz="1600" dirty="0">
                <a:solidFill>
                  <a:srgbClr val="231F20"/>
                </a:solidFill>
                <a:effectLst/>
                <a:latin typeface="KGTurningTables"/>
                <a:ea typeface="Calibri" panose="020F0502020204030204" pitchFamily="34" charset="0"/>
                <a:cs typeface="KGTurningTables"/>
              </a:rPr>
              <a:t>, y la hermosa ciudad en toda su extensión</a:t>
            </a:r>
            <a:endParaRPr lang="es-CO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733F9A4-BD58-71DE-AE1B-40E738A4E7D4}"/>
              </a:ext>
            </a:extLst>
          </p:cNvPr>
          <p:cNvSpPr txBox="1"/>
          <p:nvPr/>
        </p:nvSpPr>
        <p:spPr>
          <a:xfrm>
            <a:off x="5027448" y="1256097"/>
            <a:ext cx="36316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CO" b="1" dirty="0">
                <a:solidFill>
                  <a:srgbClr val="00B05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DÍA 13,</a:t>
            </a:r>
            <a:r>
              <a:rPr lang="es-CO" sz="1800" b="1" dirty="0">
                <a:solidFill>
                  <a:srgbClr val="00B05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s-CO" b="1" dirty="0">
                <a:solidFill>
                  <a:srgbClr val="1F4E79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Julio 02</a:t>
            </a:r>
            <a:r>
              <a:rPr lang="es-CO" sz="1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s-ES" sz="1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PARÍS AL COMPLETO</a:t>
            </a:r>
            <a:endParaRPr lang="es-CO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FDC31A1-C2C6-E83C-4273-8BBBEDF43F3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4942" t="34402" r="4250" b="35114"/>
          <a:stretch/>
        </p:blipFill>
        <p:spPr>
          <a:xfrm>
            <a:off x="648217" y="5505855"/>
            <a:ext cx="347594" cy="34395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AEA19D20-32A3-48BA-4E92-FB1A17107E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140736">
            <a:off x="9118348" y="4445983"/>
            <a:ext cx="855152" cy="632137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2230E310-C905-85F1-7F37-F002B50A894C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b="6776"/>
          <a:stretch>
            <a:fillRect/>
          </a:stretch>
        </p:blipFill>
        <p:spPr>
          <a:xfrm>
            <a:off x="1172830" y="1349442"/>
            <a:ext cx="3626459" cy="4516723"/>
          </a:xfrm>
          <a:prstGeom prst="rect">
            <a:avLst/>
          </a:prstGeom>
          <a:solidFill>
            <a:schemeClr val="accent5">
              <a:lumMod val="75000"/>
            </a:schemeClr>
          </a:solidFill>
          <a:ln w="38100" cmpd="dbl">
            <a:solidFill>
              <a:schemeClr val="accent1">
                <a:lumMod val="75000"/>
              </a:schemeClr>
            </a:solidFill>
          </a:ln>
        </p:spPr>
      </p:pic>
      <p:pic>
        <p:nvPicPr>
          <p:cNvPr id="7" name="Picture 2" descr="174,099 Luna Azul Imágenes y Fotos - 123RF">
            <a:extLst>
              <a:ext uri="{FF2B5EF4-FFF2-40B4-BE49-F238E27FC236}">
                <a16:creationId xmlns:a16="http://schemas.microsoft.com/office/drawing/2014/main" id="{A2E38E18-F562-7F45-27A6-90B7ABFC89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0303" y="725630"/>
            <a:ext cx="504133" cy="504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C56A2F61-AED0-B095-147D-976D9788079F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5504" t="22176" r="6332" b="29519"/>
          <a:stretch>
            <a:fillRect/>
          </a:stretch>
        </p:blipFill>
        <p:spPr>
          <a:xfrm>
            <a:off x="5150105" y="3046213"/>
            <a:ext cx="3835939" cy="2803592"/>
          </a:xfrm>
          <a:prstGeom prst="rect">
            <a:avLst/>
          </a:prstGeom>
          <a:solidFill>
            <a:schemeClr val="accent5">
              <a:lumMod val="75000"/>
            </a:schemeClr>
          </a:solidFill>
          <a:ln w="38100" cmpd="dbl">
            <a:solidFill>
              <a:schemeClr val="accent1">
                <a:lumMod val="75000"/>
              </a:schemeClr>
            </a:solidFill>
          </a:ln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C8F90B15-2825-D2F1-37AB-9BEF246EA339}"/>
              </a:ext>
            </a:extLst>
          </p:cNvPr>
          <p:cNvSpPr txBox="1"/>
          <p:nvPr/>
        </p:nvSpPr>
        <p:spPr>
          <a:xfrm>
            <a:off x="1809808" y="5943611"/>
            <a:ext cx="6435280" cy="8233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tabLst>
                <a:tab pos="590550" algn="l"/>
              </a:tabLst>
            </a:pPr>
            <a:r>
              <a:rPr lang="es-CO" sz="1550" dirty="0">
                <a:solidFill>
                  <a:srgbClr val="231F20"/>
                </a:solidFill>
                <a:effectLst/>
                <a:latin typeface="KGTurningTables"/>
                <a:ea typeface="Calibri" panose="020F0502020204030204" pitchFamily="34" charset="0"/>
                <a:cs typeface="KGTurningTables"/>
              </a:rPr>
              <a:t>Conoceremos el </a:t>
            </a:r>
            <a:r>
              <a:rPr lang="es-CO" sz="1600" b="1" dirty="0">
                <a:solidFill>
                  <a:srgbClr val="7030A0"/>
                </a:solidFill>
                <a:latin typeface="KGTurningTables"/>
                <a:ea typeface="Calibri" panose="020F0502020204030204" pitchFamily="34" charset="0"/>
              </a:rPr>
              <a:t>centro histórico de París </a:t>
            </a:r>
            <a:r>
              <a:rPr lang="es-CO" sz="1550" dirty="0">
                <a:solidFill>
                  <a:srgbClr val="231F20"/>
                </a:solidFill>
                <a:effectLst/>
                <a:latin typeface="KGTurningTables"/>
                <a:ea typeface="Calibri" panose="020F0502020204030204" pitchFamily="34" charset="0"/>
                <a:cs typeface="KGTurningTables"/>
              </a:rPr>
              <a:t>donde se encuentra el </a:t>
            </a:r>
            <a:r>
              <a:rPr lang="es-CO" sz="1600" b="1" dirty="0">
                <a:solidFill>
                  <a:srgbClr val="7030A0"/>
                </a:solidFill>
                <a:latin typeface="KGTurningTables"/>
                <a:ea typeface="Calibri" panose="020F0502020204030204" pitchFamily="34" charset="0"/>
              </a:rPr>
              <a:t>Museo de Louvre.</a:t>
            </a:r>
            <a:r>
              <a:rPr lang="es-CO" sz="1550" dirty="0">
                <a:solidFill>
                  <a:srgbClr val="231F20"/>
                </a:solidFill>
                <a:effectLst/>
                <a:latin typeface="KGTurningTables"/>
                <a:ea typeface="Calibri" panose="020F0502020204030204" pitchFamily="34" charset="0"/>
                <a:cs typeface="KGTurningTables"/>
              </a:rPr>
              <a:t> </a:t>
            </a:r>
            <a:r>
              <a:rPr lang="es-CO" sz="1550" dirty="0">
                <a:solidFill>
                  <a:srgbClr val="231F2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Aquí tendremos tiempo de almorzar a nuestro ritmo y hacer compras en tiendas muy exclusivas de la ciudad.</a:t>
            </a:r>
            <a:endParaRPr lang="es-CO" sz="155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B103D069-067B-87A6-2267-194F5A02E20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959565">
            <a:off x="8468586" y="5197804"/>
            <a:ext cx="1034917" cy="1034917"/>
          </a:xfrm>
          <a:prstGeom prst="rect">
            <a:avLst/>
          </a:prstGeom>
        </p:spPr>
      </p:pic>
      <p:pic>
        <p:nvPicPr>
          <p:cNvPr id="12" name="Picture 4" descr="Dibujo De Dos Globos Con Formas Del Corazón Ilustración del Vector -  Ilustración de rojo, trazado: 110900182">
            <a:extLst>
              <a:ext uri="{FF2B5EF4-FFF2-40B4-BE49-F238E27FC236}">
                <a16:creationId xmlns:a16="http://schemas.microsoft.com/office/drawing/2014/main" id="{E290592B-0144-EBF7-3644-0619A1F165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98" t="8230" r="23128" b="4527"/>
          <a:stretch/>
        </p:blipFill>
        <p:spPr bwMode="auto">
          <a:xfrm>
            <a:off x="605023" y="2043395"/>
            <a:ext cx="453727" cy="741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Dibujo De Dos Globos Con Formas Del Corazón Ilustración del Vector -  Ilustración de rojo, trazado: 110900182">
            <a:extLst>
              <a:ext uri="{FF2B5EF4-FFF2-40B4-BE49-F238E27FC236}">
                <a16:creationId xmlns:a16="http://schemas.microsoft.com/office/drawing/2014/main" id="{1227DB62-14F7-F676-9FBA-9B9CD5A0150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98" t="8230" r="23128" b="4527"/>
          <a:stretch/>
        </p:blipFill>
        <p:spPr bwMode="auto">
          <a:xfrm>
            <a:off x="9160989" y="3294253"/>
            <a:ext cx="567878" cy="928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49590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F212D37-03FE-8249-0BF2-70FFC584A3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B4BDE35D-3C40-01A4-D317-30F837DAB2DF}"/>
              </a:ext>
            </a:extLst>
          </p:cNvPr>
          <p:cNvSpPr txBox="1"/>
          <p:nvPr/>
        </p:nvSpPr>
        <p:spPr>
          <a:xfrm>
            <a:off x="2395914" y="1245338"/>
            <a:ext cx="22861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CO" b="1" dirty="0">
                <a:solidFill>
                  <a:srgbClr val="00B05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Seguimos en </a:t>
            </a:r>
            <a:r>
              <a:rPr lang="es-ES" sz="1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PARÍS</a:t>
            </a:r>
            <a:endParaRPr lang="es-CO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AE94933-22B2-A3BA-E47B-AC0C4790A45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173" t="14933" r="11541" b="15874"/>
          <a:stretch/>
        </p:blipFill>
        <p:spPr>
          <a:xfrm rot="20126689">
            <a:off x="6194695" y="1064505"/>
            <a:ext cx="393833" cy="397286"/>
          </a:xfrm>
          <a:prstGeom prst="rect">
            <a:avLst/>
          </a:prstGeom>
        </p:spPr>
      </p:pic>
      <p:pic>
        <p:nvPicPr>
          <p:cNvPr id="4" name="Picture 2" descr="Dos Globos De Forma CardÃaca Roja Atados a Cadenas Individuales EstÃ¡n  Flotando Juntos Dibujo De Color Vectorial O IlustraciÃ³n Ilustración del  Vector - Ilustración de casquillo, globo: 160058776">
            <a:extLst>
              <a:ext uri="{FF2B5EF4-FFF2-40B4-BE49-F238E27FC236}">
                <a16:creationId xmlns:a16="http://schemas.microsoft.com/office/drawing/2014/main" id="{45CD88F0-58F5-5F04-7A54-AC7A4A1658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9" t="1976" r="4925" b="6172"/>
          <a:stretch/>
        </p:blipFill>
        <p:spPr bwMode="auto">
          <a:xfrm>
            <a:off x="4615750" y="1096080"/>
            <a:ext cx="495163" cy="611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063B28DC-18D9-AC69-C53E-288F74E15C9F}"/>
              </a:ext>
            </a:extLst>
          </p:cNvPr>
          <p:cNvSpPr txBox="1"/>
          <p:nvPr/>
        </p:nvSpPr>
        <p:spPr>
          <a:xfrm>
            <a:off x="1444446" y="5653124"/>
            <a:ext cx="780292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1600" dirty="0">
                <a:solidFill>
                  <a:srgbClr val="231F20"/>
                </a:solidFill>
                <a:effectLst/>
                <a:latin typeface="KGTurningTables"/>
                <a:ea typeface="Calibri" panose="020F0502020204030204" pitchFamily="34" charset="0"/>
                <a:cs typeface="KGTurningTables"/>
              </a:rPr>
              <a:t>Al atardecer disfrutando del famoso </a:t>
            </a:r>
            <a:r>
              <a:rPr lang="es-CO" sz="1600" b="1" dirty="0">
                <a:solidFill>
                  <a:srgbClr val="7030A0"/>
                </a:solidFill>
                <a:effectLst/>
                <a:latin typeface="KGTurningTables"/>
                <a:ea typeface="Calibri" panose="020F0502020204030204" pitchFamily="34" charset="0"/>
                <a:cs typeface="KGTurningTables"/>
              </a:rPr>
              <a:t>SEINORAMA</a:t>
            </a:r>
            <a:r>
              <a:rPr lang="es-CO" sz="1600" dirty="0">
                <a:solidFill>
                  <a:srgbClr val="231F20"/>
                </a:solidFill>
                <a:effectLst/>
                <a:latin typeface="KGTurningTables"/>
                <a:ea typeface="Calibri" panose="020F0502020204030204" pitchFamily="34" charset="0"/>
                <a:cs typeface="KGTurningTables"/>
              </a:rPr>
              <a:t>. Embarcaremos en el </a:t>
            </a:r>
            <a:r>
              <a:rPr lang="es-CO" sz="1600" b="1" dirty="0">
                <a:solidFill>
                  <a:srgbClr val="7030A0"/>
                </a:solidFill>
                <a:latin typeface="KGTurningTables"/>
              </a:rPr>
              <a:t>Puente de Lena</a:t>
            </a:r>
            <a:r>
              <a:rPr lang="es-CO" sz="1600" dirty="0">
                <a:solidFill>
                  <a:srgbClr val="231F20"/>
                </a:solidFill>
                <a:effectLst/>
                <a:latin typeface="KGTurningTables"/>
                <a:ea typeface="Calibri" panose="020F0502020204030204" pitchFamily="34" charset="0"/>
                <a:cs typeface="KGTurningTables"/>
              </a:rPr>
              <a:t>, e iniciaremos un recorrido en barco a lo largo del </a:t>
            </a:r>
            <a:r>
              <a:rPr lang="es-CO" sz="1600" b="1" dirty="0">
                <a:solidFill>
                  <a:srgbClr val="7030A0"/>
                </a:solidFill>
                <a:effectLst/>
                <a:latin typeface="KGTurningTables"/>
                <a:ea typeface="Calibri" panose="020F0502020204030204" pitchFamily="34" charset="0"/>
                <a:cs typeface="KGTurningTables"/>
              </a:rPr>
              <a:t>Río Sena</a:t>
            </a:r>
            <a:r>
              <a:rPr lang="es-CO" sz="1600" dirty="0">
                <a:solidFill>
                  <a:srgbClr val="231F20"/>
                </a:solidFill>
                <a:effectLst/>
                <a:latin typeface="KGTurningTables"/>
                <a:ea typeface="Calibri" panose="020F0502020204030204" pitchFamily="34" charset="0"/>
                <a:cs typeface="KGTurningTables"/>
              </a:rPr>
              <a:t>, desde donde podremos observar célebres monumentos en un hermoso atardecer Parisino. Te encantará esta nueva perspectiva de la ciudad Luz. </a:t>
            </a:r>
            <a:r>
              <a:rPr lang="es-CO" sz="1600" b="1" dirty="0">
                <a:solidFill>
                  <a:srgbClr val="231F20"/>
                </a:solidFill>
                <a:effectLst/>
                <a:latin typeface="KGTurningTables"/>
                <a:ea typeface="Calibri" panose="020F0502020204030204" pitchFamily="34" charset="0"/>
                <a:cs typeface="KGTurningTables"/>
              </a:rPr>
              <a:t>Cena y Alojamiento.</a:t>
            </a:r>
            <a:endParaRPr lang="es-CO" sz="1600" b="1" dirty="0"/>
          </a:p>
        </p:txBody>
      </p:sp>
      <p:pic>
        <p:nvPicPr>
          <p:cNvPr id="6" name="Picture 2" descr="Paris Tours: Fun Things to Do in Paris and Beyond">
            <a:extLst>
              <a:ext uri="{FF2B5EF4-FFF2-40B4-BE49-F238E27FC236}">
                <a16:creationId xmlns:a16="http://schemas.microsoft.com/office/drawing/2014/main" id="{6F8D57CA-E60A-F77D-B265-DFC2DD589B6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689"/>
          <a:stretch/>
        </p:blipFill>
        <p:spPr bwMode="auto">
          <a:xfrm>
            <a:off x="900534" y="1820915"/>
            <a:ext cx="4820235" cy="3785422"/>
          </a:xfrm>
          <a:prstGeom prst="rect">
            <a:avLst/>
          </a:prstGeom>
          <a:solidFill>
            <a:schemeClr val="accent5">
              <a:lumMod val="75000"/>
            </a:schemeClr>
          </a:solidFill>
          <a:ln w="38100" cmpd="dbl">
            <a:solidFill>
              <a:schemeClr val="accent1">
                <a:lumMod val="75000"/>
              </a:schemeClr>
            </a:solidFill>
          </a:ln>
        </p:spPr>
      </p:pic>
      <p:pic>
        <p:nvPicPr>
          <p:cNvPr id="7" name="Picture 4" descr="Ilustraciones, imágenes clip art, dibujos animados e iconos de stock de Paris  Cafe - Getty Images">
            <a:extLst>
              <a:ext uri="{FF2B5EF4-FFF2-40B4-BE49-F238E27FC236}">
                <a16:creationId xmlns:a16="http://schemas.microsoft.com/office/drawing/2014/main" id="{9CC2EF03-D629-347C-111F-9B3BCE31E99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278"/>
          <a:stretch/>
        </p:blipFill>
        <p:spPr bwMode="auto">
          <a:xfrm>
            <a:off x="9160755" y="5776263"/>
            <a:ext cx="666534" cy="444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76D32D2C-DB13-D667-118C-BB2A79A542C3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17545"/>
          <a:stretch/>
        </p:blipFill>
        <p:spPr>
          <a:xfrm>
            <a:off x="5929592" y="1610543"/>
            <a:ext cx="3636053" cy="3995794"/>
          </a:xfrm>
          <a:prstGeom prst="rect">
            <a:avLst/>
          </a:prstGeom>
          <a:solidFill>
            <a:schemeClr val="accent5">
              <a:lumMod val="75000"/>
            </a:schemeClr>
          </a:solidFill>
          <a:ln w="38100" cmpd="dbl">
            <a:solidFill>
              <a:schemeClr val="accent1">
                <a:lumMod val="75000"/>
              </a:schemeClr>
            </a:solidFill>
          </a:ln>
        </p:spPr>
      </p:pic>
      <p:pic>
        <p:nvPicPr>
          <p:cNvPr id="9" name="Picture 2" descr="Estrellas - Iconos gratis de naturaleza">
            <a:extLst>
              <a:ext uri="{FF2B5EF4-FFF2-40B4-BE49-F238E27FC236}">
                <a16:creationId xmlns:a16="http://schemas.microsoft.com/office/drawing/2014/main" id="{2E22FD71-83D9-CA70-2285-19D5AE4C16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704" y="1300376"/>
            <a:ext cx="1374389" cy="1374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7E552ADE-B908-A5B2-B12A-9B3ABE582EE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021652" y="829333"/>
            <a:ext cx="1259467" cy="611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4056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208F835-781E-BCAE-C340-7FBA658B8F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3627FBF8-0FF2-3316-4911-8D5B7DC56055}"/>
              </a:ext>
            </a:extLst>
          </p:cNvPr>
          <p:cNvSpPr txBox="1"/>
          <p:nvPr/>
        </p:nvSpPr>
        <p:spPr>
          <a:xfrm>
            <a:off x="2779728" y="1550024"/>
            <a:ext cx="634059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tabLst>
                <a:tab pos="590550" algn="l"/>
              </a:tabLst>
            </a:pPr>
            <a:r>
              <a:rPr lang="es-CO" sz="1600" b="1" dirty="0">
                <a:solidFill>
                  <a:srgbClr val="231F20"/>
                </a:solidFill>
                <a:effectLst/>
                <a:latin typeface="KGTurningTables"/>
                <a:ea typeface="Calibri" panose="020F0502020204030204" pitchFamily="34" charset="0"/>
                <a:cs typeface="KGTurningTables"/>
              </a:rPr>
              <a:t>Desayuno</a:t>
            </a:r>
            <a:r>
              <a:rPr lang="es-CO" sz="1600" dirty="0">
                <a:solidFill>
                  <a:srgbClr val="231F20"/>
                </a:solidFill>
                <a:effectLst/>
                <a:latin typeface="KGTurningTables"/>
                <a:ea typeface="Calibri" panose="020F0502020204030204" pitchFamily="34" charset="0"/>
                <a:cs typeface="KGTurningTables"/>
              </a:rPr>
              <a:t>.  Este día será maravilloso; partiremos a </a:t>
            </a:r>
            <a:r>
              <a:rPr lang="es-CO" sz="1600" b="1" dirty="0">
                <a:solidFill>
                  <a:srgbClr val="0070C0"/>
                </a:solidFill>
                <a:effectLst/>
                <a:latin typeface="KGTurningTables"/>
                <a:ea typeface="Calibri" panose="020F0502020204030204" pitchFamily="34" charset="0"/>
                <a:cs typeface="KGTurningTables"/>
              </a:rPr>
              <a:t>EURODISNEY</a:t>
            </a:r>
            <a:r>
              <a:rPr lang="es-CO" sz="1600" dirty="0">
                <a:solidFill>
                  <a:srgbClr val="0070C0"/>
                </a:solidFill>
                <a:effectLst/>
                <a:latin typeface="KGTurningTables"/>
                <a:ea typeface="Calibri" panose="020F0502020204030204" pitchFamily="34" charset="0"/>
                <a:cs typeface="KGTurningTables"/>
              </a:rPr>
              <a:t> </a:t>
            </a:r>
            <a:r>
              <a:rPr lang="es-CO" sz="1600" dirty="0">
                <a:solidFill>
                  <a:srgbClr val="231F20"/>
                </a:solidFill>
                <a:effectLst/>
                <a:latin typeface="KGTurningTables"/>
                <a:ea typeface="Calibri" panose="020F0502020204030204" pitchFamily="34" charset="0"/>
                <a:cs typeface="KGTurningTables"/>
              </a:rPr>
              <a:t>para disfrutar de este encantador lugar y sus magníficas atracciones.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1CDE34F-7407-A8C3-021D-ED1678C7355C}"/>
              </a:ext>
            </a:extLst>
          </p:cNvPr>
          <p:cNvSpPr txBox="1"/>
          <p:nvPr/>
        </p:nvSpPr>
        <p:spPr>
          <a:xfrm>
            <a:off x="3380268" y="1174568"/>
            <a:ext cx="393127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CO" b="1" dirty="0">
                <a:solidFill>
                  <a:srgbClr val="00B05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DÍA 14, </a:t>
            </a:r>
            <a:r>
              <a:rPr lang="es-CO" b="1" dirty="0">
                <a:solidFill>
                  <a:srgbClr val="1F4E79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julio 03 </a:t>
            </a:r>
            <a:r>
              <a:rPr lang="es-ES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PARÍS- EURODISNEY. </a:t>
            </a:r>
            <a:endParaRPr lang="es-CO" sz="20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E3379F3-745D-7CC1-06E7-37B5D404C6EF}"/>
              </a:ext>
            </a:extLst>
          </p:cNvPr>
          <p:cNvSpPr txBox="1"/>
          <p:nvPr/>
        </p:nvSpPr>
        <p:spPr>
          <a:xfrm>
            <a:off x="1449955" y="5669034"/>
            <a:ext cx="795669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tabLst>
                <a:tab pos="590550" algn="l"/>
              </a:tabLst>
            </a:pPr>
            <a:r>
              <a:rPr lang="es-CO" sz="1550" dirty="0">
                <a:solidFill>
                  <a:srgbClr val="231F20"/>
                </a:solidFill>
                <a:effectLst/>
                <a:latin typeface="KGTurningTables"/>
                <a:ea typeface="Calibri" panose="020F0502020204030204" pitchFamily="34" charset="0"/>
                <a:cs typeface="KGTurningTables"/>
              </a:rPr>
              <a:t>La magia y fantasía se apoderarán de nosotros. Este indescriptible parque temático es el más famoso de París y uno de los más visitados del mundo. Este día terminará después de disfrutar el más fastuoso y colorido desfile de las creaciones de DISNEY,  el show de luces y de fuegos pirotécnicos . </a:t>
            </a:r>
            <a:r>
              <a:rPr lang="es-CO" sz="1550" b="1" u="sng" dirty="0">
                <a:solidFill>
                  <a:srgbClr val="231F20"/>
                </a:solidFill>
                <a:effectLst/>
                <a:latin typeface="KGTurningTables"/>
                <a:ea typeface="Calibri" panose="020F0502020204030204" pitchFamily="34" charset="0"/>
                <a:cs typeface="KGTurningTables"/>
              </a:rPr>
              <a:t>Cena y Alojamiento </a:t>
            </a:r>
            <a:r>
              <a:rPr lang="es-CO" sz="1550" b="1" dirty="0">
                <a:solidFill>
                  <a:srgbClr val="231F20"/>
                </a:solidFill>
                <a:effectLst/>
                <a:latin typeface="KGTurningTables"/>
                <a:ea typeface="Calibri" panose="020F0502020204030204" pitchFamily="34" charset="0"/>
                <a:cs typeface="KGTurningTables"/>
              </a:rPr>
              <a:t>   </a:t>
            </a:r>
            <a:endParaRPr lang="es-CO" sz="155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07D1183-A04B-31CF-387C-BF006D91A7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7402269" y="749031"/>
            <a:ext cx="758889" cy="756206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22AED219-D4DE-3AD7-EA95-37167DC7E41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34721" r="65283" b="35232"/>
          <a:stretch/>
        </p:blipFill>
        <p:spPr>
          <a:xfrm>
            <a:off x="2095393" y="6401139"/>
            <a:ext cx="304800" cy="263795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8BBD9AA-50D5-1B28-D313-978086B2748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0257" t="30658" r="7819" b="1906"/>
          <a:stretch/>
        </p:blipFill>
        <p:spPr>
          <a:xfrm>
            <a:off x="879846" y="2216582"/>
            <a:ext cx="5590275" cy="3452453"/>
          </a:xfrm>
          <a:prstGeom prst="rect">
            <a:avLst/>
          </a:prstGeom>
          <a:ln w="38100" cmpd="dbl">
            <a:solidFill>
              <a:schemeClr val="accent4">
                <a:lumMod val="75000"/>
              </a:schemeClr>
            </a:solidFill>
          </a:ln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622105AB-EFC5-06F3-EFD0-870AE18E18C7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3453" t="22209" r="5655" b="5204"/>
          <a:stretch/>
        </p:blipFill>
        <p:spPr>
          <a:xfrm rot="20701136">
            <a:off x="1101992" y="1325335"/>
            <a:ext cx="1437978" cy="1531882"/>
          </a:xfrm>
          <a:prstGeom prst="rect">
            <a:avLst/>
          </a:prstGeom>
          <a:ln w="38100" cmpd="dbl">
            <a:solidFill>
              <a:schemeClr val="accent4">
                <a:lumMod val="75000"/>
              </a:schemeClr>
            </a:solidFill>
          </a:ln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46D2A372-0C29-213C-F788-19F21DC3F677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13229" b="4078"/>
          <a:stretch/>
        </p:blipFill>
        <p:spPr>
          <a:xfrm>
            <a:off x="6630718" y="2216581"/>
            <a:ext cx="3132662" cy="3452453"/>
          </a:xfrm>
          <a:prstGeom prst="rect">
            <a:avLst/>
          </a:prstGeom>
          <a:ln w="38100" cmpd="dbl">
            <a:solidFill>
              <a:schemeClr val="accent4">
                <a:lumMod val="75000"/>
              </a:schemeClr>
            </a:solidFill>
          </a:ln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64D5F37D-74E7-D45F-6ED9-1961C219820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95581" y="5301234"/>
            <a:ext cx="735597" cy="735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7518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D4AC913-6856-4B31-148A-C6AB1D0FC8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F875E34C-3F63-D867-49FE-B2C9A68E92A9}"/>
              </a:ext>
            </a:extLst>
          </p:cNvPr>
          <p:cNvSpPr txBox="1"/>
          <p:nvPr/>
        </p:nvSpPr>
        <p:spPr>
          <a:xfrm>
            <a:off x="1710543" y="1182473"/>
            <a:ext cx="4320605" cy="3976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tabLst>
                <a:tab pos="650963" algn="l"/>
              </a:tabLst>
            </a:pPr>
            <a:r>
              <a:rPr lang="es-CO" b="1" dirty="0">
                <a:solidFill>
                  <a:srgbClr val="00B05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DÍA 15</a:t>
            </a:r>
            <a:r>
              <a:rPr lang="es-CO" sz="1984" b="1" dirty="0">
                <a:solidFill>
                  <a:srgbClr val="00B05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s-CO" b="1" dirty="0">
                <a:solidFill>
                  <a:srgbClr val="1F4E79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julio 04. </a:t>
            </a:r>
            <a:r>
              <a:rPr lang="es-ES" sz="1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PARÍS – Vuelo a MADRID</a:t>
            </a:r>
            <a:endParaRPr lang="es-CO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BB7D806F-552C-0C25-F45F-3DD4FBF2CBF7}"/>
              </a:ext>
            </a:extLst>
          </p:cNvPr>
          <p:cNvSpPr txBox="1"/>
          <p:nvPr/>
        </p:nvSpPr>
        <p:spPr>
          <a:xfrm>
            <a:off x="780339" y="1559758"/>
            <a:ext cx="9083507" cy="854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tabLst>
                <a:tab pos="590550" algn="l"/>
              </a:tabLst>
            </a:pPr>
            <a:r>
              <a:rPr lang="es-CO" sz="1650" b="1" dirty="0">
                <a:solidFill>
                  <a:srgbClr val="231F20"/>
                </a:solidFill>
                <a:effectLst/>
                <a:latin typeface="KGTurningTables"/>
                <a:ea typeface="Calibri" panose="020F0502020204030204" pitchFamily="34" charset="0"/>
                <a:cs typeface="KGTurningTables"/>
              </a:rPr>
              <a:t>Desayuno</a:t>
            </a:r>
            <a:r>
              <a:rPr lang="es-CO" sz="1650" dirty="0">
                <a:solidFill>
                  <a:srgbClr val="231F20"/>
                </a:solidFill>
                <a:effectLst/>
                <a:latin typeface="KGTurningTables"/>
                <a:ea typeface="Calibri" panose="020F0502020204030204" pitchFamily="34" charset="0"/>
                <a:cs typeface="KGTurningTables"/>
              </a:rPr>
              <a:t>. A la hora indicada tomaremos un vuelo a Madrid Disfrutaremos de esta bella ciudad desde el primer momento: </a:t>
            </a:r>
            <a:r>
              <a:rPr lang="es-CO" sz="1650" b="1" dirty="0">
                <a:solidFill>
                  <a:srgbClr val="7030A0"/>
                </a:solidFill>
                <a:effectLst/>
                <a:latin typeface="KGTurningTables"/>
                <a:ea typeface="Calibri" panose="020F0502020204030204" pitchFamily="34" charset="0"/>
                <a:cs typeface="KGTurningTables"/>
              </a:rPr>
              <a:t>La Plaza de España</a:t>
            </a:r>
            <a:r>
              <a:rPr lang="es-CO" sz="1650" dirty="0">
                <a:solidFill>
                  <a:srgbClr val="231F20"/>
                </a:solidFill>
                <a:effectLst/>
                <a:latin typeface="KGTurningTables"/>
                <a:ea typeface="Calibri" panose="020F0502020204030204" pitchFamily="34" charset="0"/>
                <a:cs typeface="KGTurningTables"/>
              </a:rPr>
              <a:t>, La Plaza de Oriente donde se encuentra </a:t>
            </a:r>
            <a:r>
              <a:rPr lang="es-CO" sz="1650" b="1" dirty="0">
                <a:solidFill>
                  <a:srgbClr val="7030A0"/>
                </a:solidFill>
                <a:effectLst/>
                <a:latin typeface="KGTurningTables"/>
                <a:ea typeface="Calibri" panose="020F0502020204030204" pitchFamily="34" charset="0"/>
                <a:cs typeface="KGTurningTables"/>
              </a:rPr>
              <a:t>El Palacio Real, la Calle Mayor, La Plaza Neptuno,</a:t>
            </a:r>
            <a:r>
              <a:rPr lang="es-CO" sz="1650" dirty="0">
                <a:solidFill>
                  <a:srgbClr val="231F20"/>
                </a:solidFill>
                <a:effectLst/>
                <a:latin typeface="KGTurningTables"/>
                <a:ea typeface="Calibri" panose="020F0502020204030204" pitchFamily="34" charset="0"/>
                <a:cs typeface="KGTurningTables"/>
              </a:rPr>
              <a:t> El Paseo Real, El Paseo del Prado, La Plaza de Cibeles, </a:t>
            </a:r>
            <a:r>
              <a:rPr lang="es-CO" sz="1650" b="1" dirty="0">
                <a:solidFill>
                  <a:srgbClr val="7030A0"/>
                </a:solidFill>
                <a:effectLst/>
                <a:latin typeface="KGTurningTables"/>
                <a:ea typeface="Calibri" panose="020F0502020204030204" pitchFamily="34" charset="0"/>
                <a:cs typeface="KGTurningTables"/>
              </a:rPr>
              <a:t>La Puerta de Alcalá</a:t>
            </a:r>
            <a:r>
              <a:rPr lang="es-CO" sz="1650" b="1" u="sng" dirty="0">
                <a:solidFill>
                  <a:srgbClr val="231F20"/>
                </a:solidFill>
                <a:effectLst/>
                <a:latin typeface="KGTurningTables"/>
                <a:ea typeface="Calibri" panose="020F0502020204030204" pitchFamily="34" charset="0"/>
                <a:cs typeface="KGTurningTables"/>
              </a:rPr>
              <a:t>.</a:t>
            </a:r>
            <a:endParaRPr lang="es-CO" sz="1650" b="1" u="sng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413B0F63-913C-8D79-C118-A6DC194CDF1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9861"/>
          <a:stretch/>
        </p:blipFill>
        <p:spPr>
          <a:xfrm>
            <a:off x="979624" y="2617996"/>
            <a:ext cx="4253984" cy="3146240"/>
          </a:xfrm>
          <a:prstGeom prst="rect">
            <a:avLst/>
          </a:prstGeom>
          <a:solidFill>
            <a:schemeClr val="accent5">
              <a:lumMod val="75000"/>
            </a:schemeClr>
          </a:solidFill>
          <a:ln w="38100" cmpd="dbl">
            <a:solidFill>
              <a:schemeClr val="accent1">
                <a:lumMod val="75000"/>
              </a:schemeClr>
            </a:solidFill>
          </a:ln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654C2D77-FF67-5A36-E2D9-62FD8D56D4C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521" t="8990" r="9076" b="8300"/>
          <a:stretch/>
        </p:blipFill>
        <p:spPr>
          <a:xfrm>
            <a:off x="6527405" y="1036126"/>
            <a:ext cx="525215" cy="520838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82ACB340-D50B-EF5F-DA61-1B959FCF9EA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0865167">
            <a:off x="7359425" y="783105"/>
            <a:ext cx="924712" cy="683557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44FDA94C-58D4-A1E7-D10F-80B846305974}"/>
              </a:ext>
            </a:extLst>
          </p:cNvPr>
          <p:cNvSpPr txBox="1"/>
          <p:nvPr/>
        </p:nvSpPr>
        <p:spPr>
          <a:xfrm>
            <a:off x="1710543" y="5853169"/>
            <a:ext cx="7096386" cy="854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1650" dirty="0">
                <a:solidFill>
                  <a:srgbClr val="231F20"/>
                </a:solidFill>
                <a:latin typeface="KGTurningTables"/>
              </a:rPr>
              <a:t>Por la tarde nos </a:t>
            </a:r>
            <a:r>
              <a:rPr lang="es-MX" sz="1650" b="1" dirty="0">
                <a:solidFill>
                  <a:srgbClr val="7030A0"/>
                </a:solidFill>
                <a:latin typeface="KGTurningTables"/>
              </a:rPr>
              <a:t>vamos de Compras</a:t>
            </a:r>
            <a:r>
              <a:rPr lang="es-MX" sz="1650" dirty="0">
                <a:solidFill>
                  <a:srgbClr val="231F20"/>
                </a:solidFill>
                <a:latin typeface="KGTurningTables"/>
              </a:rPr>
              <a:t>. Alista esos ahorros que se llegó el momento de </a:t>
            </a:r>
            <a:r>
              <a:rPr lang="es-MX" sz="1650" b="1" dirty="0">
                <a:solidFill>
                  <a:srgbClr val="7030A0"/>
                </a:solidFill>
                <a:latin typeface="KGTurningTables"/>
              </a:rPr>
              <a:t>gastarlos en ti. </a:t>
            </a:r>
            <a:r>
              <a:rPr lang="es-MX" sz="1650" dirty="0">
                <a:solidFill>
                  <a:srgbClr val="231F20"/>
                </a:solidFill>
                <a:latin typeface="KGTurningTables"/>
              </a:rPr>
              <a:t>Tendremos las mejores tiendas a tu disposición para que enloquezcas. </a:t>
            </a:r>
            <a:r>
              <a:rPr lang="es-MX" sz="1650" b="1" u="sng" dirty="0">
                <a:solidFill>
                  <a:srgbClr val="231F20"/>
                </a:solidFill>
                <a:latin typeface="KGTurningTables"/>
              </a:rPr>
              <a:t>Cena y Alojamiento. </a:t>
            </a:r>
            <a:endParaRPr lang="es-CO" sz="1650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EFFB1BCB-A4E6-830E-6B0E-968AAF3261B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5740" y="2451242"/>
            <a:ext cx="1044803" cy="1044803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74FB07CF-C3AB-FBCF-1F91-1F082254F40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37924" y="2617996"/>
            <a:ext cx="4312103" cy="3235173"/>
          </a:xfrm>
          <a:prstGeom prst="rect">
            <a:avLst/>
          </a:prstGeom>
          <a:ln w="19050">
            <a:solidFill>
              <a:srgbClr val="0070C0"/>
            </a:solidFill>
          </a:ln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60DF8E11-20C2-36E1-0EC8-328C9FF1B68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9895584">
            <a:off x="8850896" y="5366534"/>
            <a:ext cx="973270" cy="973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5437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A0BDCB3-83D2-9C73-1EB9-EFDA5D20AB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A500E7DA-571F-F8D6-38E3-7995A9A7C0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1592" y="2950073"/>
            <a:ext cx="4425429" cy="3525319"/>
          </a:xfrm>
          <a:prstGeom prst="rect">
            <a:avLst/>
          </a:prstGeom>
          <a:solidFill>
            <a:schemeClr val="accent5">
              <a:lumMod val="75000"/>
            </a:schemeClr>
          </a:solidFill>
          <a:ln w="38100" cmpd="dbl">
            <a:solidFill>
              <a:schemeClr val="accent1">
                <a:lumMod val="75000"/>
              </a:schemeClr>
            </a:solidFill>
          </a:ln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B94BC73-E18E-6720-F9FC-67018994D58B}"/>
              </a:ext>
            </a:extLst>
          </p:cNvPr>
          <p:cNvSpPr txBox="1"/>
          <p:nvPr/>
        </p:nvSpPr>
        <p:spPr>
          <a:xfrm>
            <a:off x="492217" y="1523503"/>
            <a:ext cx="587156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tabLst>
                <a:tab pos="590550" algn="l"/>
              </a:tabLst>
            </a:pPr>
            <a:r>
              <a:rPr lang="es-CO" sz="1600" b="1" dirty="0">
                <a:solidFill>
                  <a:srgbClr val="231F20"/>
                </a:solidFill>
                <a:effectLst/>
                <a:latin typeface="KGTurningTables"/>
                <a:ea typeface="Calibri" panose="020F0502020204030204" pitchFamily="34" charset="0"/>
                <a:cs typeface="KGTurningTables"/>
              </a:rPr>
              <a:t>Desayuno.</a:t>
            </a:r>
            <a:r>
              <a:rPr lang="es-CO" sz="1600" b="1" dirty="0">
                <a:solidFill>
                  <a:srgbClr val="231F2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 </a:t>
            </a:r>
            <a:r>
              <a:rPr lang="es-CO" sz="1600" dirty="0">
                <a:solidFill>
                  <a:srgbClr val="231F20"/>
                </a:solidFill>
                <a:effectLst/>
                <a:latin typeface="KGTurningTables"/>
                <a:ea typeface="Calibri" panose="020F0502020204030204" pitchFamily="34" charset="0"/>
                <a:cs typeface="KGTurningTables"/>
              </a:rPr>
              <a:t>Disfrutaremos de un completísimo día en el parque temático de la </a:t>
            </a:r>
            <a:r>
              <a:rPr lang="es-CO" sz="1600" b="1" dirty="0">
                <a:solidFill>
                  <a:srgbClr val="7030A0"/>
                </a:solidFill>
                <a:effectLst/>
                <a:latin typeface="KGTurningTables"/>
                <a:ea typeface="Calibri" panose="020F0502020204030204" pitchFamily="34" charset="0"/>
                <a:cs typeface="KGTurningTables"/>
              </a:rPr>
              <a:t>WARNER BROSS</a:t>
            </a:r>
            <a:r>
              <a:rPr lang="es-CO" sz="1600" dirty="0">
                <a:solidFill>
                  <a:srgbClr val="231F20"/>
                </a:solidFill>
                <a:effectLst/>
                <a:latin typeface="KGTurningTables"/>
                <a:ea typeface="Calibri" panose="020F0502020204030204" pitchFamily="34" charset="0"/>
                <a:cs typeface="KGTurningTables"/>
              </a:rPr>
              <a:t> y sus atracciones como: </a:t>
            </a:r>
            <a:r>
              <a:rPr lang="es-CO" sz="1600" b="1" dirty="0">
                <a:solidFill>
                  <a:srgbClr val="7030A0"/>
                </a:solidFill>
                <a:effectLst/>
                <a:latin typeface="KGTurningTables"/>
                <a:ea typeface="Calibri" panose="020F0502020204030204" pitchFamily="34" charset="0"/>
                <a:cs typeface="KGTurningTables"/>
              </a:rPr>
              <a:t>Stunt Fall, Superman, Lexluthor, Batman</a:t>
            </a:r>
            <a:r>
              <a:rPr lang="es-CO" sz="1600" dirty="0">
                <a:solidFill>
                  <a:srgbClr val="231F20"/>
                </a:solidFill>
                <a:effectLst/>
                <a:latin typeface="KGTurningTables"/>
                <a:ea typeface="Calibri" panose="020F0502020204030204" pitchFamily="34" charset="0"/>
                <a:cs typeface="KGTurningTables"/>
              </a:rPr>
              <a:t> y muchas más. Este increíble lugar te hará sentir que valió la pena esperar quince años para vivirlo. Un derroche de adrenalina te hará volar. </a:t>
            </a:r>
            <a:r>
              <a:rPr lang="es-CO" sz="1600" b="1" u="sng" dirty="0">
                <a:solidFill>
                  <a:srgbClr val="231F20"/>
                </a:solidFill>
                <a:effectLst/>
                <a:latin typeface="KGTurningTables"/>
                <a:ea typeface="Calibri" panose="020F0502020204030204" pitchFamily="34" charset="0"/>
                <a:cs typeface="KGTurningTables"/>
              </a:rPr>
              <a:t>Cena y Alojamiento.</a:t>
            </a:r>
            <a:endParaRPr lang="es-CO" sz="1600" u="sng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2691376-51AD-FF69-F671-E3B6C0DE49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10962" y="1703527"/>
            <a:ext cx="3409841" cy="4571760"/>
          </a:xfrm>
          <a:prstGeom prst="rect">
            <a:avLst/>
          </a:prstGeom>
          <a:solidFill>
            <a:schemeClr val="accent5">
              <a:lumMod val="75000"/>
            </a:schemeClr>
          </a:solidFill>
          <a:ln w="38100" cmpd="dbl">
            <a:solidFill>
              <a:schemeClr val="accent1">
                <a:lumMod val="75000"/>
              </a:schemeClr>
            </a:solidFill>
          </a:ln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3C24F80B-4EE2-26DB-11B1-20FA5FD75ABC}"/>
              </a:ext>
            </a:extLst>
          </p:cNvPr>
          <p:cNvSpPr txBox="1"/>
          <p:nvPr/>
        </p:nvSpPr>
        <p:spPr>
          <a:xfrm>
            <a:off x="3053606" y="1099999"/>
            <a:ext cx="45845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tabLst>
                <a:tab pos="590550" algn="l"/>
              </a:tabLst>
            </a:pPr>
            <a:r>
              <a:rPr lang="es-CO" b="1" dirty="0">
                <a:solidFill>
                  <a:srgbClr val="00B05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DÍA 16</a:t>
            </a:r>
            <a:r>
              <a:rPr lang="es-CO" sz="2000" b="1" dirty="0">
                <a:solidFill>
                  <a:srgbClr val="00B05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s-CO" b="1" dirty="0">
                <a:solidFill>
                  <a:srgbClr val="1F4E79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julio 05.  </a:t>
            </a:r>
            <a:r>
              <a:rPr lang="es-CO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WARNER BROSS  </a:t>
            </a:r>
            <a:endParaRPr lang="es-CO" sz="20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2779594E-BBB1-0667-7298-C067615AD90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1656" y="2846942"/>
            <a:ext cx="1042234" cy="104223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FC309037-BD44-2EC3-59C7-DD20E1FC07B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0699" y="4863829"/>
            <a:ext cx="871099" cy="871099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096F6158-37E1-2F13-33F1-50B6DB5A4066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64942" t="66032" r="4380" b="6463"/>
          <a:stretch/>
        </p:blipFill>
        <p:spPr>
          <a:xfrm>
            <a:off x="2720419" y="1197336"/>
            <a:ext cx="255213" cy="22883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E068EF7D-496A-FBA8-163D-C0D1B77096A4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36168" t="64221" r="33828" b="4570"/>
          <a:stretch/>
        </p:blipFill>
        <p:spPr>
          <a:xfrm rot="5400000" flipH="1">
            <a:off x="982357" y="4139788"/>
            <a:ext cx="387782" cy="424412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A2126C46-08D8-4CAA-68BF-7BCD2C1E6598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23908" t="25499" r="24114" b="25990"/>
          <a:stretch/>
        </p:blipFill>
        <p:spPr>
          <a:xfrm>
            <a:off x="7110920" y="720437"/>
            <a:ext cx="860472" cy="803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2700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8638A1F-FF89-B062-644B-32411142C9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B17D8F2A-8A7E-B26D-FB57-DCC1B5833975}"/>
              </a:ext>
            </a:extLst>
          </p:cNvPr>
          <p:cNvSpPr txBox="1"/>
          <p:nvPr/>
        </p:nvSpPr>
        <p:spPr>
          <a:xfrm>
            <a:off x="1744903" y="1106190"/>
            <a:ext cx="692244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tabLst>
                <a:tab pos="590550" algn="l"/>
              </a:tabLst>
            </a:pPr>
            <a:r>
              <a:rPr lang="es-CO" b="1" dirty="0">
                <a:solidFill>
                  <a:srgbClr val="00B05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DÍA 17 </a:t>
            </a:r>
            <a:r>
              <a:rPr lang="es-CO" b="1" dirty="0">
                <a:solidFill>
                  <a:srgbClr val="1F4E79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julio 06 </a:t>
            </a:r>
            <a:r>
              <a:rPr lang="es-CO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Santiago Bernabéu – Tarde de Compras</a:t>
            </a:r>
            <a:endParaRPr lang="es-CO" sz="20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BE30303-27F9-9B39-0DE6-6F62080F101B}"/>
              </a:ext>
            </a:extLst>
          </p:cNvPr>
          <p:cNvSpPr txBox="1"/>
          <p:nvPr/>
        </p:nvSpPr>
        <p:spPr>
          <a:xfrm>
            <a:off x="1866890" y="5991820"/>
            <a:ext cx="702228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1600" dirty="0">
                <a:solidFill>
                  <a:srgbClr val="231F20"/>
                </a:solidFill>
                <a:latin typeface="KGTurningTables"/>
              </a:rPr>
              <a:t>Por la tarde nos </a:t>
            </a:r>
            <a:r>
              <a:rPr lang="es-MX" sz="1600" b="1" dirty="0">
                <a:solidFill>
                  <a:srgbClr val="7030A0"/>
                </a:solidFill>
                <a:latin typeface="KGTurningTables"/>
              </a:rPr>
              <a:t>vamos de Compras</a:t>
            </a:r>
            <a:r>
              <a:rPr lang="es-MX" sz="1600" dirty="0">
                <a:solidFill>
                  <a:srgbClr val="231F20"/>
                </a:solidFill>
                <a:latin typeface="KGTurningTables"/>
              </a:rPr>
              <a:t>. Alista esos ahorros que se llegó el momento de </a:t>
            </a:r>
            <a:r>
              <a:rPr lang="es-MX" sz="1600" b="1" dirty="0">
                <a:solidFill>
                  <a:srgbClr val="7030A0"/>
                </a:solidFill>
                <a:latin typeface="KGTurningTables"/>
              </a:rPr>
              <a:t>gastarlos en ti. </a:t>
            </a:r>
            <a:r>
              <a:rPr lang="es-MX" sz="1600" dirty="0">
                <a:solidFill>
                  <a:srgbClr val="231F20"/>
                </a:solidFill>
                <a:latin typeface="KGTurningTables"/>
              </a:rPr>
              <a:t>Tendremos las mejores tiendas a tu disposición para que enloquezcas. </a:t>
            </a:r>
            <a:r>
              <a:rPr lang="es-MX" sz="1600" b="1" u="sng" dirty="0">
                <a:solidFill>
                  <a:srgbClr val="231F20"/>
                </a:solidFill>
                <a:latin typeface="KGTurningTables"/>
              </a:rPr>
              <a:t>Cena y Alojamiento. </a:t>
            </a:r>
            <a:endParaRPr lang="es-CO" sz="1600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97E2159-AA4A-2915-6547-8BA30F47D93D}"/>
              </a:ext>
            </a:extLst>
          </p:cNvPr>
          <p:cNvSpPr txBox="1"/>
          <p:nvPr/>
        </p:nvSpPr>
        <p:spPr>
          <a:xfrm>
            <a:off x="2782111" y="1567855"/>
            <a:ext cx="7173539" cy="854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1600" b="1" dirty="0">
                <a:solidFill>
                  <a:srgbClr val="231F20"/>
                </a:solidFill>
                <a:latin typeface="KGTurningTables"/>
              </a:rPr>
              <a:t>Desayuno. </a:t>
            </a:r>
            <a:r>
              <a:rPr lang="es-CO" sz="1600" dirty="0">
                <a:solidFill>
                  <a:srgbClr val="231F2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A primera hora del día </a:t>
            </a:r>
            <a:r>
              <a:rPr lang="es-CO" sz="1600" dirty="0">
                <a:solidFill>
                  <a:srgbClr val="231F20"/>
                </a:solidFill>
                <a:latin typeface="KGTurningTables"/>
              </a:rPr>
              <a:t>disfrutaremos de un completísimo tour en el mundialmente conocido </a:t>
            </a:r>
            <a:r>
              <a:rPr lang="es-CO" sz="1600" b="1" dirty="0">
                <a:solidFill>
                  <a:srgbClr val="7030A0"/>
                </a:solidFill>
                <a:latin typeface="KGTurningTables"/>
              </a:rPr>
              <a:t>Estadio Santiago Bernabéu</a:t>
            </a:r>
            <a:r>
              <a:rPr lang="es-CO" sz="1600" dirty="0">
                <a:solidFill>
                  <a:srgbClr val="231F20"/>
                </a:solidFill>
                <a:latin typeface="KGTurningTables"/>
              </a:rPr>
              <a:t>; allí despertarán en ti un mundo de pasiones por el mayor </a:t>
            </a:r>
            <a:r>
              <a:rPr lang="es-CO" sz="1600" b="1" dirty="0">
                <a:solidFill>
                  <a:srgbClr val="7030A0"/>
                </a:solidFill>
                <a:latin typeface="KGTurningTables"/>
              </a:rPr>
              <a:t>espectáculo del mundo</a:t>
            </a:r>
            <a:r>
              <a:rPr lang="es-CO" sz="1600" b="1" dirty="0">
                <a:solidFill>
                  <a:srgbClr val="231F20"/>
                </a:solidFill>
                <a:latin typeface="KGTurningTables"/>
              </a:rPr>
              <a:t>; el Fútbol </a:t>
            </a:r>
            <a:endParaRPr lang="es-CO" sz="1600" dirty="0">
              <a:solidFill>
                <a:srgbClr val="231F20"/>
              </a:solidFill>
              <a:latin typeface="KGTurningTables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A53C39B0-0A5B-7F91-90D1-935E61B9C60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39633"/>
          <a:stretch>
            <a:fillRect/>
          </a:stretch>
        </p:blipFill>
        <p:spPr>
          <a:xfrm>
            <a:off x="5226484" y="2507060"/>
            <a:ext cx="4291602" cy="3453069"/>
          </a:xfrm>
          <a:prstGeom prst="rect">
            <a:avLst/>
          </a:prstGeom>
          <a:solidFill>
            <a:schemeClr val="accent5">
              <a:lumMod val="75000"/>
            </a:schemeClr>
          </a:solidFill>
          <a:ln w="38100" cmpd="dbl">
            <a:solidFill>
              <a:schemeClr val="accent1">
                <a:lumMod val="75000"/>
              </a:schemeClr>
            </a:solidFill>
          </a:ln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64BD3090-6D3C-74A4-124B-87BA2C288F9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28824"/>
          <a:stretch>
            <a:fillRect/>
          </a:stretch>
        </p:blipFill>
        <p:spPr>
          <a:xfrm>
            <a:off x="1354588" y="2502934"/>
            <a:ext cx="3644219" cy="3457195"/>
          </a:xfrm>
          <a:prstGeom prst="rect">
            <a:avLst/>
          </a:prstGeom>
          <a:solidFill>
            <a:schemeClr val="accent5">
              <a:lumMod val="75000"/>
            </a:schemeClr>
          </a:solidFill>
          <a:ln w="38100" cmpd="dbl">
            <a:solidFill>
              <a:schemeClr val="accent1">
                <a:lumMod val="75000"/>
              </a:schemeClr>
            </a:solidFill>
          </a:ln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949401CF-6597-E6C0-6756-7A110A214CC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31283" t="8904" r="6626" b="31302"/>
          <a:stretch>
            <a:fillRect/>
          </a:stretch>
        </p:blipFill>
        <p:spPr>
          <a:xfrm rot="20586331">
            <a:off x="812093" y="1881411"/>
            <a:ext cx="2109594" cy="1143204"/>
          </a:xfrm>
          <a:prstGeom prst="rect">
            <a:avLst/>
          </a:prstGeom>
          <a:solidFill>
            <a:schemeClr val="accent5">
              <a:lumMod val="75000"/>
            </a:schemeClr>
          </a:solidFill>
          <a:ln w="38100" cmpd="dbl">
            <a:solidFill>
              <a:schemeClr val="accent4"/>
            </a:solidFill>
          </a:ln>
        </p:spPr>
      </p:pic>
    </p:spTree>
    <p:extLst>
      <p:ext uri="{BB962C8B-B14F-4D97-AF65-F5344CB8AC3E}">
        <p14:creationId xmlns:p14="http://schemas.microsoft.com/office/powerpoint/2010/main" val="11324480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CF0AE2E-7FD9-5121-12C0-34746E063E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34BF247-9F7E-4518-CC04-6BBE906F70A4}"/>
              </a:ext>
            </a:extLst>
          </p:cNvPr>
          <p:cNvSpPr txBox="1"/>
          <p:nvPr/>
        </p:nvSpPr>
        <p:spPr>
          <a:xfrm>
            <a:off x="1330755" y="2270275"/>
            <a:ext cx="411893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tabLst>
                <a:tab pos="650963" algn="l"/>
              </a:tabLst>
            </a:pPr>
            <a:r>
              <a:rPr lang="es-CO" sz="3200" b="1" dirty="0">
                <a:solidFill>
                  <a:schemeClr val="accent2">
                    <a:lumMod val="75000"/>
                  </a:schemeClr>
                </a:solidFill>
                <a:latin typeface="Curlz MT" panose="04040404050702020202" pitchFamily="82" charset="0"/>
                <a:ea typeface="Calibri" panose="020F0502020204030204" pitchFamily="34" charset="0"/>
                <a:cs typeface="KGTurningTables"/>
              </a:rPr>
              <a:t>Tu viaje incluye</a:t>
            </a:r>
            <a:endParaRPr lang="es-CO" sz="1050" dirty="0">
              <a:solidFill>
                <a:schemeClr val="accent2">
                  <a:lumMod val="75000"/>
                </a:schemeClr>
              </a:solidFill>
              <a:latin typeface="Curlz MT" panose="04040404050702020202" pitchFamily="8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Ilustraciones, imágenes clip art, dibujos animados e iconos de stock de Paris  Cafe - Getty Images">
            <a:extLst>
              <a:ext uri="{FF2B5EF4-FFF2-40B4-BE49-F238E27FC236}">
                <a16:creationId xmlns:a16="http://schemas.microsoft.com/office/drawing/2014/main" id="{D8CCE338-C27A-4DFC-540F-7EA3F2E625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278"/>
          <a:stretch/>
        </p:blipFill>
        <p:spPr bwMode="auto">
          <a:xfrm>
            <a:off x="8768522" y="1773659"/>
            <a:ext cx="1082108" cy="72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3A231468-39B4-BBE7-E0FD-AAE671BCD5F1}"/>
              </a:ext>
            </a:extLst>
          </p:cNvPr>
          <p:cNvSpPr txBox="1"/>
          <p:nvPr/>
        </p:nvSpPr>
        <p:spPr>
          <a:xfrm>
            <a:off x="781279" y="2831961"/>
            <a:ext cx="521788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77979" indent="-377979">
              <a:buFont typeface="Symbol" panose="05050102010706020507" pitchFamily="18" charset="2"/>
              <a:buChar char=""/>
            </a:pPr>
            <a:r>
              <a:rPr lang="es-CO" sz="1600" dirty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Tiquete aéreo: Bogotá / Roma // París / Madrid / Bogotá</a:t>
            </a:r>
            <a:endParaRPr lang="es-CO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77979" indent="-377979">
              <a:buFont typeface="Symbol" panose="05050102010706020507" pitchFamily="18" charset="2"/>
              <a:buChar char=""/>
            </a:pPr>
            <a:r>
              <a:rPr lang="es-CO" sz="1600" dirty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Impuesto tiquete aéreo y migratorios</a:t>
            </a:r>
            <a:endParaRPr lang="es-CO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77979" indent="-377979">
              <a:buFont typeface="Symbol" panose="05050102010706020507" pitchFamily="18" charset="2"/>
              <a:buChar char=""/>
            </a:pPr>
            <a:r>
              <a:rPr lang="es-CO" sz="1600" dirty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Traslados Aeropuertos - Hoteles – Aeropuertos</a:t>
            </a:r>
          </a:p>
          <a:p>
            <a:pPr marL="377979" indent="-377979">
              <a:buFont typeface="Symbol" panose="05050102010706020507" pitchFamily="18" charset="2"/>
              <a:buChar char=""/>
            </a:pPr>
            <a:r>
              <a:rPr lang="es-CO" sz="16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Equipaje </a:t>
            </a:r>
            <a:r>
              <a:rPr lang="es-CO" sz="1600" b="1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23 kilos en Bodega </a:t>
            </a:r>
            <a:r>
              <a:rPr lang="es-CO" sz="16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 artículo personal</a:t>
            </a:r>
            <a:endParaRPr lang="es-CO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32207B3-B672-28D0-8EF6-DB65B3057D5F}"/>
              </a:ext>
            </a:extLst>
          </p:cNvPr>
          <p:cNvSpPr txBox="1"/>
          <p:nvPr/>
        </p:nvSpPr>
        <p:spPr>
          <a:xfrm>
            <a:off x="5685970" y="4001147"/>
            <a:ext cx="4272113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rgbClr val="231F20"/>
                </a:solidFill>
                <a:latin typeface="KGTurningTables"/>
              </a:rPr>
              <a:t>Roma, Florencia, Pisa, Venecia, </a:t>
            </a:r>
            <a:r>
              <a:rPr lang="es-CO" sz="1600" dirty="0">
                <a:solidFill>
                  <a:srgbClr val="231F20"/>
                </a:solidFill>
                <a:latin typeface="KGTurningTables"/>
              </a:rPr>
              <a:t>Verona</a:t>
            </a:r>
            <a:r>
              <a:rPr lang="en-US" sz="1600" dirty="0">
                <a:solidFill>
                  <a:srgbClr val="231F20"/>
                </a:solidFill>
                <a:latin typeface="KGTurningTables"/>
              </a:rPr>
              <a:t>, Milán,</a:t>
            </a:r>
            <a:r>
              <a:rPr lang="es-CO" sz="1600" dirty="0">
                <a:solidFill>
                  <a:srgbClr val="231F20"/>
                </a:solidFill>
                <a:latin typeface="KGTurningTables"/>
              </a:rPr>
              <a:t> </a:t>
            </a:r>
            <a:endParaRPr lang="es-CO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600" dirty="0">
                <a:solidFill>
                  <a:srgbClr val="231F20"/>
                </a:solidFill>
                <a:latin typeface="KGTurningTables"/>
              </a:rPr>
              <a:t>Luxemburgo, Estrasburgo, Brujas, Bruselas, Paris y Madrid </a:t>
            </a:r>
          </a:p>
          <a:p>
            <a:endParaRPr lang="en-US" sz="1600" b="1" dirty="0">
              <a:solidFill>
                <a:srgbClr val="231F20"/>
              </a:solidFill>
              <a:latin typeface="KGTurningTables"/>
              <a:cs typeface="Calibri" panose="020F0502020204030204" pitchFamily="34" charset="0"/>
            </a:endParaRPr>
          </a:p>
          <a:p>
            <a:endParaRPr lang="en-US" sz="1600" b="1" dirty="0">
              <a:solidFill>
                <a:srgbClr val="231F20"/>
              </a:solidFill>
              <a:latin typeface="KGTurningTables"/>
              <a:cs typeface="Calibri" panose="020F0502020204030204" pitchFamily="34" charset="0"/>
            </a:endParaRPr>
          </a:p>
          <a:p>
            <a:endParaRPr lang="en-US" sz="1600" b="1" dirty="0">
              <a:solidFill>
                <a:srgbClr val="231F20"/>
              </a:solidFill>
              <a:latin typeface="KGTurningTables"/>
              <a:cs typeface="Calibri" panose="020F0502020204030204" pitchFamily="34" charset="0"/>
            </a:endParaRPr>
          </a:p>
          <a:p>
            <a:pPr marL="377979" indent="-377979">
              <a:buFont typeface="Wingdings" panose="05000000000000000000" pitchFamily="2" charset="2"/>
              <a:buChar char=""/>
            </a:pPr>
            <a:r>
              <a:rPr lang="es-CO" sz="1600" dirty="0">
                <a:solidFill>
                  <a:srgbClr val="231F2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Visita Gruta Blanca y Faraglioni</a:t>
            </a:r>
            <a:endParaRPr lang="es-CO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77979" indent="-377979">
              <a:buFont typeface="Wingdings" panose="05000000000000000000" pitchFamily="2" charset="2"/>
              <a:buChar char=""/>
            </a:pPr>
            <a:r>
              <a:rPr lang="es-CO" sz="1600" dirty="0">
                <a:solidFill>
                  <a:srgbClr val="231F2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Ascenso a Capri capital en Pullminos </a:t>
            </a:r>
          </a:p>
          <a:p>
            <a:pPr marL="377979" indent="-377979">
              <a:buFont typeface="Wingdings" panose="05000000000000000000" pitchFamily="2" charset="2"/>
              <a:buChar char=""/>
            </a:pPr>
            <a:r>
              <a:rPr lang="es-CO" sz="1600" dirty="0">
                <a:solidFill>
                  <a:srgbClr val="231F2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Funicular bajando de Capri a Marina Grande </a:t>
            </a:r>
            <a:endParaRPr lang="es-CO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77979" indent="-377979">
              <a:buFont typeface="Wingdings" panose="05000000000000000000" pitchFamily="2" charset="2"/>
              <a:buChar char=""/>
            </a:pPr>
            <a:r>
              <a:rPr lang="es-CO" sz="1600" dirty="0">
                <a:solidFill>
                  <a:srgbClr val="231F20"/>
                </a:solidFill>
                <a:latin typeface="KGTurningTables"/>
              </a:rPr>
              <a:t>Barco: Nápoles – Capri – Nápoles </a:t>
            </a:r>
            <a:endParaRPr lang="es-CO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31A7D1C4-E375-BE28-C75A-AB6AE7BB342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2173" t="14933" r="11541" b="15874"/>
          <a:stretch/>
        </p:blipFill>
        <p:spPr>
          <a:xfrm>
            <a:off x="8816468" y="3452730"/>
            <a:ext cx="584854" cy="554411"/>
          </a:xfrm>
          <a:prstGeom prst="rect">
            <a:avLst/>
          </a:prstGeom>
        </p:spPr>
      </p:pic>
      <p:pic>
        <p:nvPicPr>
          <p:cNvPr id="8" name="Picture 6" descr="Concepto de dibujo de la Torre Eiffel de París. Ilustración del horizonte  dibujado a mano. Viajar por el mundo concepto imagen vectorial para  marketing digital e impresiones de carteles Imagen Vector de">
            <a:extLst>
              <a:ext uri="{FF2B5EF4-FFF2-40B4-BE49-F238E27FC236}">
                <a16:creationId xmlns:a16="http://schemas.microsoft.com/office/drawing/2014/main" id="{7CF650B5-A115-86D9-AB83-23207A65573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05" b="9913"/>
          <a:stretch/>
        </p:blipFill>
        <p:spPr bwMode="auto">
          <a:xfrm>
            <a:off x="9108895" y="4868968"/>
            <a:ext cx="864570" cy="818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9FDDBEA4-C5ED-A898-E88D-00F5BEAF86E8}"/>
              </a:ext>
            </a:extLst>
          </p:cNvPr>
          <p:cNvSpPr txBox="1"/>
          <p:nvPr/>
        </p:nvSpPr>
        <p:spPr>
          <a:xfrm>
            <a:off x="6054033" y="2584103"/>
            <a:ext cx="4118934" cy="8554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77979" indent="-377979">
              <a:buFont typeface="Symbol" panose="05050102010706020507" pitchFamily="18" charset="2"/>
              <a:buChar char=""/>
            </a:pPr>
            <a:r>
              <a:rPr lang="es-CO" sz="1600" dirty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Recorrido en Autocar climatizado.</a:t>
            </a:r>
            <a:endParaRPr lang="es-CO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77979" indent="-377979">
              <a:buFont typeface="Symbol" panose="05050102010706020507" pitchFamily="18" charset="2"/>
              <a:buChar char=""/>
            </a:pPr>
            <a:r>
              <a:rPr lang="es-CO" sz="1600" dirty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Hotelería categoría Primera Superior</a:t>
            </a:r>
            <a:endParaRPr lang="es-CO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77979" indent="-377979">
              <a:buFont typeface="Symbol" panose="05050102010706020507" pitchFamily="18" charset="2"/>
              <a:buChar char=""/>
            </a:pPr>
            <a:r>
              <a:rPr lang="es-CO" sz="1600" dirty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Acomodación doble. Wifi en Hotelería</a:t>
            </a:r>
            <a:endParaRPr lang="es-CO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4C8D6C0-1914-62DA-6A61-08391F269094}"/>
              </a:ext>
            </a:extLst>
          </p:cNvPr>
          <p:cNvSpPr txBox="1"/>
          <p:nvPr/>
        </p:nvSpPr>
        <p:spPr>
          <a:xfrm>
            <a:off x="3973430" y="1144467"/>
            <a:ext cx="3363290" cy="3976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CO" sz="1984" b="1" dirty="0">
                <a:solidFill>
                  <a:srgbClr val="00B05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DÍA 18, </a:t>
            </a:r>
            <a:r>
              <a:rPr lang="es-CO" sz="1984" b="1" dirty="0">
                <a:solidFill>
                  <a:srgbClr val="1F4E79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julio 07 </a:t>
            </a:r>
            <a:r>
              <a:rPr lang="es-ES" sz="1980" b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Regreso a casa </a:t>
            </a:r>
            <a:endParaRPr lang="es-CO" sz="198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BBABE121-718D-8385-2F2E-A906CA4AA7AB}"/>
              </a:ext>
            </a:extLst>
          </p:cNvPr>
          <p:cNvSpPr txBox="1"/>
          <p:nvPr/>
        </p:nvSpPr>
        <p:spPr>
          <a:xfrm>
            <a:off x="1330755" y="1522585"/>
            <a:ext cx="7576629" cy="60106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>
              <a:tabLst>
                <a:tab pos="650963" algn="l"/>
              </a:tabLst>
            </a:pPr>
            <a:r>
              <a:rPr lang="es-CO" sz="1400" b="1" dirty="0">
                <a:solidFill>
                  <a:srgbClr val="7030A0"/>
                </a:solidFill>
                <a:latin typeface="Kometa Light" panose="020B0503030000020004" pitchFamily="34" charset="0"/>
                <a:ea typeface="Calibri" panose="020F0502020204030204" pitchFamily="34" charset="0"/>
                <a:cs typeface="KGTurningTables"/>
              </a:rPr>
              <a:t>Desayuno.</a:t>
            </a:r>
            <a:r>
              <a:rPr lang="es-CO" sz="1400" dirty="0">
                <a:solidFill>
                  <a:srgbClr val="7030A0"/>
                </a:solidFill>
                <a:latin typeface="Kometa Light" panose="020B0503030000020004" pitchFamily="34" charset="0"/>
                <a:ea typeface="Calibri" panose="020F0502020204030204" pitchFamily="34" charset="0"/>
                <a:cs typeface="KGTurningTables"/>
              </a:rPr>
              <a:t> </a:t>
            </a:r>
            <a:r>
              <a:rPr lang="es-CO" sz="1653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Hoy regresaremos a casa. Nuestras maletas vendrán repletas de inolvidables momentos y recuerdos que perdurarán por siempre.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4A8E5346-C2A0-64B2-DC2E-9279F9FD5DA5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5414" t="24066" r="15883" b="29914"/>
          <a:stretch/>
        </p:blipFill>
        <p:spPr>
          <a:xfrm rot="20034149">
            <a:off x="8100420" y="4827326"/>
            <a:ext cx="634784" cy="449109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2528991A-CF36-5B40-1C00-1CC590D8E82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4527" y="1794008"/>
            <a:ext cx="1011192" cy="1011192"/>
          </a:xfrm>
          <a:prstGeom prst="rect">
            <a:avLst/>
          </a:prstGeom>
        </p:spPr>
      </p:pic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3E703531-2178-C84F-FFFA-36AAA4EEF926}"/>
              </a:ext>
            </a:extLst>
          </p:cNvPr>
          <p:cNvCxnSpPr>
            <a:cxnSpLocks/>
          </p:cNvCxnSpPr>
          <p:nvPr/>
        </p:nvCxnSpPr>
        <p:spPr>
          <a:xfrm flipV="1">
            <a:off x="2056428" y="2251261"/>
            <a:ext cx="6361384" cy="5633"/>
          </a:xfrm>
          <a:prstGeom prst="line">
            <a:avLst/>
          </a:prstGeom>
          <a:ln w="254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uadroTexto 14">
            <a:extLst>
              <a:ext uri="{FF2B5EF4-FFF2-40B4-BE49-F238E27FC236}">
                <a16:creationId xmlns:a16="http://schemas.microsoft.com/office/drawing/2014/main" id="{BF5371BA-B212-7C5B-4A88-CDBA899934E9}"/>
              </a:ext>
            </a:extLst>
          </p:cNvPr>
          <p:cNvSpPr txBox="1"/>
          <p:nvPr/>
        </p:nvSpPr>
        <p:spPr>
          <a:xfrm>
            <a:off x="1742541" y="3943073"/>
            <a:ext cx="3960950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600" dirty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s-CO" sz="1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Alojamiento (Ciudad y número de noches)</a:t>
            </a:r>
          </a:p>
          <a:p>
            <a:endParaRPr lang="es-CO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77979" indent="-377979">
              <a:buFont typeface="Wingdings" panose="05000000000000000000" pitchFamily="2" charset="2"/>
              <a:buChar char=""/>
            </a:pPr>
            <a:r>
              <a:rPr lang="es-CO" sz="1600" dirty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 noches de alojamiento en </a:t>
            </a:r>
            <a:r>
              <a:rPr lang="es-CO" sz="1600" b="1" dirty="0">
                <a:solidFill>
                  <a:srgbClr val="38562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Roma</a:t>
            </a:r>
            <a:endParaRPr lang="es-CO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77979" indent="-377979">
              <a:buFont typeface="Wingdings" panose="05000000000000000000" pitchFamily="2" charset="2"/>
              <a:buChar char=""/>
            </a:pPr>
            <a:r>
              <a:rPr lang="es-CO" sz="1600" dirty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 noche de alojamiento en </a:t>
            </a:r>
            <a:r>
              <a:rPr lang="es-CO" sz="16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Florencia</a:t>
            </a:r>
            <a:endParaRPr lang="es-CO" sz="1600" dirty="0">
              <a:solidFill>
                <a:srgbClr val="00B05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77979" indent="-377979">
              <a:buFont typeface="Wingdings" panose="05000000000000000000" pitchFamily="2" charset="2"/>
              <a:buChar char=""/>
            </a:pPr>
            <a:r>
              <a:rPr lang="es-CO" sz="1600" dirty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 noche de alojamiento en </a:t>
            </a:r>
            <a:r>
              <a:rPr lang="es-CO" sz="1600" b="1" dirty="0">
                <a:solidFill>
                  <a:srgbClr val="C4591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Venecia</a:t>
            </a:r>
            <a:endParaRPr lang="es-CO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77979" indent="-377979">
              <a:buFont typeface="Wingdings" panose="05000000000000000000" pitchFamily="2" charset="2"/>
              <a:buChar char=""/>
            </a:pPr>
            <a:r>
              <a:rPr lang="es-CO" sz="1600" dirty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 noche de alojamiento en </a:t>
            </a:r>
            <a:r>
              <a:rPr lang="es-CO" sz="1600" b="1" dirty="0">
                <a:solidFill>
                  <a:srgbClr val="38562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Milán</a:t>
            </a:r>
          </a:p>
          <a:p>
            <a:pPr marL="377979" indent="-377979">
              <a:buFont typeface="Wingdings" panose="05000000000000000000" pitchFamily="2" charset="2"/>
              <a:buChar char=""/>
            </a:pPr>
            <a:r>
              <a:rPr lang="es-CO" sz="1600" dirty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 noche de alojamiento en </a:t>
            </a:r>
            <a:r>
              <a:rPr lang="es-CO" sz="1600" b="1" dirty="0">
                <a:solidFill>
                  <a:srgbClr val="C4591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Rust</a:t>
            </a:r>
          </a:p>
          <a:p>
            <a:pPr marL="377979" indent="-377979">
              <a:buFont typeface="Wingdings" panose="05000000000000000000" pitchFamily="2" charset="2"/>
              <a:buChar char=""/>
            </a:pPr>
            <a:r>
              <a:rPr lang="es-CO" sz="1600" dirty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 noche de alojamiento en </a:t>
            </a:r>
            <a:r>
              <a:rPr lang="es-CO" sz="16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Luxemburgo</a:t>
            </a:r>
            <a:endParaRPr lang="es-CO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77979" indent="-377979">
              <a:buFont typeface="Wingdings" panose="05000000000000000000" pitchFamily="2" charset="2"/>
              <a:buChar char=""/>
            </a:pPr>
            <a:r>
              <a:rPr lang="es-CO" sz="1600" dirty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 noche de alojamiento en </a:t>
            </a:r>
            <a:r>
              <a:rPr lang="es-CO" sz="1600" b="1" dirty="0">
                <a:solidFill>
                  <a:srgbClr val="38562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Brujas</a:t>
            </a:r>
            <a:endParaRPr lang="es-CO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77979" indent="-377979">
              <a:buFont typeface="Wingdings" panose="05000000000000000000" pitchFamily="2" charset="2"/>
              <a:buChar char=""/>
            </a:pPr>
            <a:r>
              <a:rPr lang="es-CO" sz="1600" dirty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 noches de alojamiento en </a:t>
            </a:r>
            <a:r>
              <a:rPr lang="es-CO" sz="16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París</a:t>
            </a:r>
          </a:p>
          <a:p>
            <a:pPr marL="377979" indent="-377979">
              <a:buFont typeface="Wingdings" panose="05000000000000000000" pitchFamily="2" charset="2"/>
              <a:buChar char=""/>
            </a:pPr>
            <a:r>
              <a:rPr lang="es-CO" sz="1600" dirty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 noches de alojamiento en </a:t>
            </a:r>
            <a:r>
              <a:rPr lang="es-CO" sz="1600" b="1" dirty="0">
                <a:solidFill>
                  <a:srgbClr val="C4591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Madrid</a:t>
            </a:r>
            <a:endParaRPr lang="es-CO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D657917E-D10A-9E58-EB90-6B3AF0B7095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flipH="1">
            <a:off x="733730" y="4921248"/>
            <a:ext cx="847415" cy="844419"/>
          </a:xfrm>
          <a:prstGeom prst="rect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E938D151-C9FC-E741-866F-5713BBD69817}"/>
              </a:ext>
            </a:extLst>
          </p:cNvPr>
          <p:cNvSpPr txBox="1"/>
          <p:nvPr/>
        </p:nvSpPr>
        <p:spPr>
          <a:xfrm>
            <a:off x="5655075" y="3510445"/>
            <a:ext cx="191304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2400" b="1" dirty="0">
                <a:solidFill>
                  <a:srgbClr val="662D91"/>
                </a:solidFill>
                <a:latin typeface="Bahnschrift SemiBold" panose="020B05020402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City tour en:</a:t>
            </a:r>
            <a:endParaRPr lang="es-CO" sz="1400" dirty="0">
              <a:solidFill>
                <a:srgbClr val="662D91"/>
              </a:solidFill>
              <a:latin typeface="Algerian" panose="04020705040A02060702" pitchFamily="8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911BA305-63E8-E864-DBEA-D7F92AB61B07}"/>
              </a:ext>
            </a:extLst>
          </p:cNvPr>
          <p:cNvSpPr txBox="1"/>
          <p:nvPr/>
        </p:nvSpPr>
        <p:spPr>
          <a:xfrm>
            <a:off x="5655075" y="4913383"/>
            <a:ext cx="239632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2400" b="1" dirty="0">
                <a:solidFill>
                  <a:srgbClr val="662D91"/>
                </a:solidFill>
                <a:latin typeface="Bahnschrift SemiBold" panose="020B05020402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Full Day CAPRI:</a:t>
            </a:r>
          </a:p>
        </p:txBody>
      </p:sp>
    </p:spTree>
    <p:extLst>
      <p:ext uri="{BB962C8B-B14F-4D97-AF65-F5344CB8AC3E}">
        <p14:creationId xmlns:p14="http://schemas.microsoft.com/office/powerpoint/2010/main" val="24193076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6282E4D-0A33-A6EE-6553-99C184C1BB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878CB74E-74B1-CF33-6AD8-AC1B36BA4510}"/>
              </a:ext>
            </a:extLst>
          </p:cNvPr>
          <p:cNvSpPr txBox="1"/>
          <p:nvPr/>
        </p:nvSpPr>
        <p:spPr>
          <a:xfrm>
            <a:off x="818813" y="1834759"/>
            <a:ext cx="5463778" cy="2912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77979" indent="-377979">
              <a:buFont typeface="Symbol" panose="05050102010706020507" pitchFamily="18" charset="2"/>
              <a:buChar char=""/>
            </a:pPr>
            <a:r>
              <a:rPr lang="es-CO" sz="1653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Desayunos y cenas descritas en el programa.</a:t>
            </a:r>
          </a:p>
          <a:p>
            <a:pPr marL="377979" indent="-377979">
              <a:buFont typeface="Symbol" panose="05050102010706020507" pitchFamily="18" charset="2"/>
              <a:buChar char=""/>
            </a:pPr>
            <a:r>
              <a:rPr lang="es-CO" sz="1653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Impuestos hoteleros y propinas</a:t>
            </a:r>
          </a:p>
          <a:p>
            <a:pPr marL="377979" indent="-377979">
              <a:buFont typeface="Symbol" panose="05050102010706020507" pitchFamily="18" charset="2"/>
              <a:buChar char=""/>
            </a:pPr>
            <a:r>
              <a:rPr lang="es-CO" sz="1653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Asistencia Médica y de Viaje. </a:t>
            </a:r>
          </a:p>
          <a:p>
            <a:pPr marL="377979" indent="-377979">
              <a:buFont typeface="Symbol" panose="05050102010706020507" pitchFamily="18" charset="2"/>
              <a:buChar char=""/>
            </a:pPr>
            <a:r>
              <a:rPr lang="es-CO" sz="1653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Sim Card de comunicación. </a:t>
            </a:r>
            <a:r>
              <a:rPr lang="es-CO" dirty="0">
                <a:solidFill>
                  <a:srgbClr val="231F20"/>
                </a:solidFill>
                <a:latin typeface="KGTurningTables"/>
                <a:cs typeface="Times New Roman" panose="02020603050405020304" pitchFamily="18" charset="0"/>
              </a:rPr>
              <a:t>Datos Ilimitados</a:t>
            </a:r>
            <a:r>
              <a:rPr lang="es-CO" b="1" dirty="0">
                <a:solidFill>
                  <a:srgbClr val="231F20"/>
                </a:solidFill>
                <a:latin typeface="KGTurningTables"/>
                <a:cs typeface="Times New Roman" panose="02020603050405020304" pitchFamily="18" charset="0"/>
              </a:rPr>
              <a:t> </a:t>
            </a:r>
          </a:p>
          <a:p>
            <a:pPr marL="377979" indent="-377979">
              <a:buFont typeface="Symbol" panose="05050102010706020507" pitchFamily="18" charset="2"/>
              <a:buChar char=""/>
            </a:pPr>
            <a:r>
              <a:rPr lang="es-CO" sz="1653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Guía Española Bilingüe durante todo el recorrido.</a:t>
            </a:r>
          </a:p>
          <a:p>
            <a:pPr marL="377979" indent="-377979">
              <a:buFont typeface="Symbol" panose="05050102010706020507" pitchFamily="18" charset="2"/>
              <a:buChar char=""/>
            </a:pPr>
            <a:r>
              <a:rPr lang="es-CO" sz="1653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Chaperones especializados desde Colombia</a:t>
            </a:r>
          </a:p>
          <a:p>
            <a:pPr marL="377979" indent="-377979">
              <a:buFont typeface="Symbol" panose="05050102010706020507" pitchFamily="18" charset="2"/>
              <a:buChar char=""/>
            </a:pPr>
            <a:r>
              <a:rPr lang="es-CO" sz="1653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Porta dinero y escarapela de identificación grupal</a:t>
            </a:r>
          </a:p>
          <a:p>
            <a:pPr marL="377979" indent="-377979">
              <a:buFont typeface="Symbol" panose="05050102010706020507" pitchFamily="18" charset="2"/>
              <a:buChar char=""/>
            </a:pPr>
            <a:r>
              <a:rPr lang="es-CO" sz="1653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camisetas de identificación distintivas del viaje grupal.</a:t>
            </a:r>
          </a:p>
          <a:p>
            <a:pPr marL="377979" indent="-377979">
              <a:buFont typeface="Symbol" panose="05050102010706020507" pitchFamily="18" charset="2"/>
              <a:buChar char=""/>
            </a:pPr>
            <a:r>
              <a:rPr lang="es-CO" sz="1653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Fotos y Videos del viaje durante el recorrido</a:t>
            </a:r>
          </a:p>
          <a:p>
            <a:pPr marL="377979" indent="-377979">
              <a:buFont typeface="Symbol" panose="05050102010706020507" pitchFamily="18" charset="2"/>
              <a:buChar char=""/>
            </a:pPr>
            <a:r>
              <a:rPr lang="es-CO" sz="1653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Transmisión en vivo por redes sociales.</a:t>
            </a:r>
          </a:p>
          <a:p>
            <a:pPr marL="377979" indent="-377979">
              <a:buFont typeface="Symbol" panose="05050102010706020507" pitchFamily="18" charset="2"/>
              <a:buChar char=""/>
            </a:pPr>
            <a:r>
              <a:rPr lang="es-CO" sz="1653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Bolso de viaje - Fee bancario.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BB58F74C-B06D-F6EB-F077-7AC5E586D124}"/>
              </a:ext>
            </a:extLst>
          </p:cNvPr>
          <p:cNvSpPr txBox="1"/>
          <p:nvPr/>
        </p:nvSpPr>
        <p:spPr>
          <a:xfrm>
            <a:off x="5800276" y="4452263"/>
            <a:ext cx="4599934" cy="22642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77979" indent="-377979">
              <a:buFont typeface="Wingdings" panose="05000000000000000000" pitchFamily="2" charset="2"/>
              <a:buChar char=""/>
            </a:pPr>
            <a:r>
              <a:rPr lang="es-CO" sz="1764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Barco</a:t>
            </a:r>
            <a:r>
              <a:rPr lang="es-CO" sz="1764" dirty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en el rio Sena</a:t>
            </a:r>
          </a:p>
          <a:p>
            <a:pPr marL="377979" indent="-377979">
              <a:buFont typeface="Wingdings" panose="05000000000000000000" pitchFamily="2" charset="2"/>
              <a:buChar char=""/>
            </a:pPr>
            <a:r>
              <a:rPr lang="es-CO" sz="1764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Coliseo Romano </a:t>
            </a:r>
            <a:r>
              <a:rPr lang="es-CO" sz="1764" dirty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interior</a:t>
            </a:r>
            <a:endParaRPr lang="es-CO" sz="1764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77979" indent="-377979">
              <a:buFont typeface="Wingdings" panose="05000000000000000000" pitchFamily="2" charset="2"/>
              <a:buChar char=""/>
            </a:pPr>
            <a:r>
              <a:rPr lang="es-CO" sz="1764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Museos Vaticanos </a:t>
            </a:r>
            <a:r>
              <a:rPr lang="es-CO" sz="1764" dirty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 la Capilla Sixtina</a:t>
            </a:r>
            <a:endParaRPr lang="es-CO" sz="1764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77979" indent="-377979">
              <a:buFont typeface="Wingdings" panose="05000000000000000000" pitchFamily="2" charset="2"/>
              <a:buChar char=""/>
            </a:pPr>
            <a:r>
              <a:rPr lang="es-CO" sz="1764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Excursión Isla Capri </a:t>
            </a:r>
          </a:p>
          <a:p>
            <a:pPr marL="377979" indent="-377979">
              <a:buFont typeface="Wingdings" panose="05000000000000000000" pitchFamily="2" charset="2"/>
              <a:buChar char=""/>
            </a:pPr>
            <a:r>
              <a:rPr lang="es-ES" sz="1764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Tren en Pisa.</a:t>
            </a:r>
            <a:endParaRPr lang="es-CO" sz="1764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77979" indent="-377979">
              <a:buFont typeface="Wingdings" panose="05000000000000000000" pitchFamily="2" charset="2"/>
              <a:buChar char=""/>
            </a:pPr>
            <a:r>
              <a:rPr lang="es-ES" sz="1764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Vaporetto a Venecia</a:t>
            </a:r>
            <a:endParaRPr lang="es-CO" sz="1764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77979" indent="-377979">
              <a:buFont typeface="Wingdings" panose="05000000000000000000" pitchFamily="2" charset="2"/>
              <a:buChar char=""/>
            </a:pPr>
            <a:r>
              <a:rPr lang="es-CO" sz="1764" dirty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Monte Titlis. Teleférico giratorio.</a:t>
            </a:r>
            <a:endParaRPr lang="es-CO" sz="1764" b="1" dirty="0">
              <a:solidFill>
                <a:srgbClr val="231F2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77979" indent="-377979">
              <a:buFont typeface="Wingdings" panose="05000000000000000000" pitchFamily="2" charset="2"/>
              <a:buChar char=""/>
            </a:pPr>
            <a:r>
              <a:rPr lang="es-CO" sz="1764" dirty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Paseo en Góndola.</a:t>
            </a:r>
            <a:endParaRPr lang="es-CO" sz="1764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89C900C-C961-D284-2F0E-D18BD7445463}"/>
              </a:ext>
            </a:extLst>
          </p:cNvPr>
          <p:cNvSpPr txBox="1"/>
          <p:nvPr/>
        </p:nvSpPr>
        <p:spPr>
          <a:xfrm>
            <a:off x="2498602" y="4573012"/>
            <a:ext cx="293627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4800" b="1" u="sng" dirty="0">
                <a:solidFill>
                  <a:srgbClr val="00B0F0"/>
                </a:solidFill>
                <a:latin typeface="Brush Script MT" panose="03060802040406070304" pitchFamily="66" charset="0"/>
              </a:rPr>
              <a:t>Entradas a: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9C502B6-4C9F-FB05-717F-A68E29C9D03F}"/>
              </a:ext>
            </a:extLst>
          </p:cNvPr>
          <p:cNvSpPr txBox="1"/>
          <p:nvPr/>
        </p:nvSpPr>
        <p:spPr>
          <a:xfrm>
            <a:off x="2261178" y="5345183"/>
            <a:ext cx="3315746" cy="14497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77979" indent="-377979">
              <a:buFont typeface="Wingdings" panose="05000000000000000000" pitchFamily="2" charset="2"/>
              <a:buChar char=""/>
            </a:pPr>
            <a:r>
              <a:rPr lang="es-CO" sz="1764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Parque Warner Bross </a:t>
            </a:r>
          </a:p>
          <a:p>
            <a:pPr marL="377979" indent="-377979">
              <a:buFont typeface="Wingdings" panose="05000000000000000000" pitchFamily="2" charset="2"/>
              <a:buChar char=""/>
            </a:pPr>
            <a:r>
              <a:rPr lang="es-CO" sz="1764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Estadio Santiago Bernabéu</a:t>
            </a:r>
          </a:p>
          <a:p>
            <a:pPr marL="377979" indent="-377979">
              <a:buFont typeface="Wingdings" panose="05000000000000000000" pitchFamily="2" charset="2"/>
              <a:buChar char=""/>
            </a:pPr>
            <a:r>
              <a:rPr lang="es-CO" sz="1764" dirty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Parque </a:t>
            </a:r>
            <a:r>
              <a:rPr lang="es-CO" sz="1764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EURODISNEY.</a:t>
            </a:r>
            <a:r>
              <a:rPr lang="es-CO" sz="1764" b="1" dirty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377979" indent="-377979">
              <a:buFont typeface="Wingdings" panose="05000000000000000000" pitchFamily="2" charset="2"/>
              <a:buChar char=""/>
            </a:pPr>
            <a:r>
              <a:rPr lang="es-CO" sz="1764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EUROPARK.</a:t>
            </a:r>
            <a:r>
              <a:rPr lang="es-CO" sz="1764" b="1" dirty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377979" indent="-377979">
              <a:buFont typeface="Wingdings" panose="05000000000000000000" pitchFamily="2" charset="2"/>
              <a:buChar char=""/>
            </a:pPr>
            <a:r>
              <a:rPr lang="es-CO" sz="1764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Torre Eiffel</a:t>
            </a:r>
            <a:r>
              <a:rPr lang="es-CO" sz="1764" dirty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2A508DE-B064-0878-9EA7-CDC9F19855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25402" y="1665325"/>
            <a:ext cx="2884171" cy="2884171"/>
          </a:xfrm>
          <a:prstGeom prst="rect">
            <a:avLst/>
          </a:prstGeom>
        </p:spPr>
      </p:pic>
      <p:pic>
        <p:nvPicPr>
          <p:cNvPr id="7" name="Picture 2" descr="Zapatos Disney Minnie Mouse - Novocom.top">
            <a:extLst>
              <a:ext uri="{FF2B5EF4-FFF2-40B4-BE49-F238E27FC236}">
                <a16:creationId xmlns:a16="http://schemas.microsoft.com/office/drawing/2014/main" id="{D41D5528-F105-5767-9B8D-FDD8796B1D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0154" y="2442609"/>
            <a:ext cx="736814" cy="982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120 ideas de ESTAMPAR en 2021 | disenos de unas, reproducciones para la  habitación del bebé, arte para guardería">
            <a:extLst>
              <a:ext uri="{FF2B5EF4-FFF2-40B4-BE49-F238E27FC236}">
                <a16:creationId xmlns:a16="http://schemas.microsoft.com/office/drawing/2014/main" id="{2944FD0B-07E4-29E3-33D3-D28B2FC340C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48" t="9279" r="18587" b="23491"/>
          <a:stretch/>
        </p:blipFill>
        <p:spPr bwMode="auto">
          <a:xfrm>
            <a:off x="7028292" y="770385"/>
            <a:ext cx="898064" cy="894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05DBB1EA-4F61-D249-198D-489A1BC5DA9E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12339"/>
          <a:stretch/>
        </p:blipFill>
        <p:spPr>
          <a:xfrm>
            <a:off x="8608505" y="5444436"/>
            <a:ext cx="1167793" cy="637051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0C98AC93-EDA1-8E4E-8920-4F1A310941F8}"/>
              </a:ext>
            </a:extLst>
          </p:cNvPr>
          <p:cNvSpPr txBox="1"/>
          <p:nvPr/>
        </p:nvSpPr>
        <p:spPr>
          <a:xfrm>
            <a:off x="1423434" y="1152386"/>
            <a:ext cx="455129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tabLst>
                <a:tab pos="650963" algn="l"/>
              </a:tabLst>
            </a:pPr>
            <a:r>
              <a:rPr lang="es-CO" sz="3600" b="1" dirty="0">
                <a:solidFill>
                  <a:schemeClr val="accent2">
                    <a:lumMod val="75000"/>
                  </a:schemeClr>
                </a:solidFill>
                <a:latin typeface="Curlz MT" panose="04040404050702020202" pitchFamily="82" charset="0"/>
              </a:rPr>
              <a:t>Tu viaje también incluye</a:t>
            </a:r>
          </a:p>
        </p:txBody>
      </p:sp>
      <p:pic>
        <p:nvPicPr>
          <p:cNvPr id="11" name="Picture 12" descr="Ilustración de Estrella De Dibujos Animados y más Vectores Libres de  Derechos de Amarillo - Color - iStock">
            <a:extLst>
              <a:ext uri="{FF2B5EF4-FFF2-40B4-BE49-F238E27FC236}">
                <a16:creationId xmlns:a16="http://schemas.microsoft.com/office/drawing/2014/main" id="{75135183-0C75-BE86-4B7B-28DBBEA56A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0565" y="3784930"/>
            <a:ext cx="685807" cy="685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5AED6D46-529F-7B35-54D9-398FCE60CC0A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t="64221" r="63691" b="4570"/>
          <a:stretch/>
        </p:blipFill>
        <p:spPr>
          <a:xfrm rot="5400000" flipH="1">
            <a:off x="6113470" y="1320993"/>
            <a:ext cx="567371" cy="513126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C8018F88-69FF-2F70-4BB2-720AE873A91D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36168" t="64221" r="33828" b="4570"/>
          <a:stretch/>
        </p:blipFill>
        <p:spPr>
          <a:xfrm rot="5400000" flipH="1">
            <a:off x="788593" y="1270781"/>
            <a:ext cx="488856" cy="535033"/>
          </a:xfrm>
          <a:prstGeom prst="rect">
            <a:avLst/>
          </a:prstGeom>
        </p:spPr>
      </p:pic>
      <p:pic>
        <p:nvPicPr>
          <p:cNvPr id="14" name="Picture 14" descr="Torre de Pisa ilustración del vector. Ilustración de edificio - 59622687">
            <a:extLst>
              <a:ext uri="{FF2B5EF4-FFF2-40B4-BE49-F238E27FC236}">
                <a16:creationId xmlns:a16="http://schemas.microsoft.com/office/drawing/2014/main" id="{2AA88125-77D2-534D-9DEF-3D444AC08DF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81" t="7734" r="14450" b="4702"/>
          <a:stretch/>
        </p:blipFill>
        <p:spPr bwMode="auto">
          <a:xfrm>
            <a:off x="1267197" y="4681029"/>
            <a:ext cx="875269" cy="1328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63174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194A27A-1FE9-FB68-1AA3-C59C37B8B5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09E7AB4-AF4D-3DA7-BAAF-2F799FE3157D}"/>
              </a:ext>
            </a:extLst>
          </p:cNvPr>
          <p:cNvSpPr txBox="1"/>
          <p:nvPr/>
        </p:nvSpPr>
        <p:spPr>
          <a:xfrm>
            <a:off x="805275" y="1573814"/>
            <a:ext cx="4993662" cy="1046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77979" indent="-377979">
              <a:buFont typeface="Symbol" panose="05050102010706020507" pitchFamily="18" charset="2"/>
              <a:buChar char=""/>
            </a:pPr>
            <a:r>
              <a:rPr lang="es-CO" sz="1550" dirty="0">
                <a:solidFill>
                  <a:srgbClr val="231F20"/>
                </a:solidFill>
                <a:latin typeface="KGTurningTables"/>
                <a:cs typeface="Times New Roman" panose="02020603050405020304" pitchFamily="18" charset="0"/>
              </a:rPr>
              <a:t>Trámite de pasaporte.</a:t>
            </a:r>
          </a:p>
          <a:p>
            <a:pPr marL="377979" indent="-377979">
              <a:buFont typeface="Symbol" panose="05050102010706020507" pitchFamily="18" charset="2"/>
              <a:buChar char=""/>
            </a:pPr>
            <a:r>
              <a:rPr lang="es-CO" sz="1550" dirty="0">
                <a:solidFill>
                  <a:srgbClr val="231F20"/>
                </a:solidFill>
                <a:latin typeface="KGTurningTables"/>
                <a:cs typeface="Times New Roman" panose="02020603050405020304" pitchFamily="18" charset="0"/>
              </a:rPr>
              <a:t>Servicios no especificados como incluyentes</a:t>
            </a:r>
          </a:p>
          <a:p>
            <a:pPr marL="377979" indent="-377979">
              <a:buFont typeface="Symbol" panose="05050102010706020507" pitchFamily="18" charset="2"/>
              <a:buChar char=""/>
            </a:pPr>
            <a:r>
              <a:rPr lang="es-CO" sz="1550" dirty="0">
                <a:solidFill>
                  <a:srgbClr val="231F20"/>
                </a:solidFill>
                <a:latin typeface="KGTurningTables"/>
                <a:cs typeface="Times New Roman" panose="02020603050405020304" pitchFamily="18" charset="0"/>
              </a:rPr>
              <a:t>Dinero para compras, lavandería y exceso de equipaje.</a:t>
            </a:r>
          </a:p>
          <a:p>
            <a:pPr marL="377979" indent="-377979">
              <a:buFont typeface="Symbol" panose="05050102010706020507" pitchFamily="18" charset="2"/>
              <a:buChar char=""/>
            </a:pPr>
            <a:r>
              <a:rPr lang="es-CO" sz="1550" dirty="0">
                <a:solidFill>
                  <a:srgbClr val="231F20"/>
                </a:solidFill>
                <a:latin typeface="KGTurningTables"/>
                <a:cs typeface="Times New Roman" panose="02020603050405020304" pitchFamily="18" charset="0"/>
              </a:rPr>
              <a:t>Almuerzos. Bebidas en las cenas descritas.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5C5C23ED-BAA1-5A2A-F860-C750961E4FC1}"/>
              </a:ext>
            </a:extLst>
          </p:cNvPr>
          <p:cNvSpPr txBox="1"/>
          <p:nvPr/>
        </p:nvSpPr>
        <p:spPr>
          <a:xfrm>
            <a:off x="4294612" y="1104835"/>
            <a:ext cx="410756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400" b="1" dirty="0">
                <a:solidFill>
                  <a:srgbClr val="00B050"/>
                </a:solidFill>
                <a:latin typeface="Brush Script MT" panose="03060802040406070304" pitchFamily="66" charset="0"/>
              </a:rPr>
              <a:t>Tu Viaje </a:t>
            </a:r>
            <a:r>
              <a:rPr lang="es-ES" sz="4400" b="1" dirty="0">
                <a:solidFill>
                  <a:srgbClr val="FF0000"/>
                </a:solidFill>
                <a:latin typeface="Brush Script MT" panose="03060802040406070304" pitchFamily="66" charset="0"/>
              </a:rPr>
              <a:t>No</a:t>
            </a:r>
            <a:r>
              <a:rPr lang="es-ES" sz="4400" b="1" dirty="0">
                <a:solidFill>
                  <a:srgbClr val="00B050"/>
                </a:solidFill>
                <a:latin typeface="Brush Script MT" panose="03060802040406070304" pitchFamily="66" charset="0"/>
              </a:rPr>
              <a:t> Incluye </a:t>
            </a:r>
            <a:endParaRPr lang="es-CO" sz="4400" b="1" dirty="0">
              <a:solidFill>
                <a:srgbClr val="00B050"/>
              </a:solidFill>
              <a:latin typeface="Brush Script MT" panose="03060802040406070304" pitchFamily="66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4199A151-481E-B213-F382-3486C5D6CE1D}"/>
              </a:ext>
            </a:extLst>
          </p:cNvPr>
          <p:cNvSpPr txBox="1"/>
          <p:nvPr/>
        </p:nvSpPr>
        <p:spPr>
          <a:xfrm>
            <a:off x="839607" y="2641507"/>
            <a:ext cx="4012637" cy="5672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3086" b="1" dirty="0">
                <a:solidFill>
                  <a:schemeClr val="accent2">
                    <a:lumMod val="75000"/>
                  </a:schemeClr>
                </a:solidFill>
                <a:latin typeface="Bahnschrift Light" panose="020B0502040204020203" pitchFamily="34" charset="0"/>
              </a:rPr>
              <a:t>Políticas de Reservas</a:t>
            </a:r>
            <a:endParaRPr lang="es-CO" sz="3086" b="1" dirty="0">
              <a:solidFill>
                <a:schemeClr val="accent2">
                  <a:lumMod val="75000"/>
                </a:schemeClr>
              </a:solidFill>
              <a:latin typeface="Bahnschrift Light" panose="020B0502040204020203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F47DFDAF-8FFD-8BFD-2542-E886C255FEF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077" t="12033" r="10382" b="12841"/>
          <a:stretch/>
        </p:blipFill>
        <p:spPr>
          <a:xfrm>
            <a:off x="5010533" y="2484924"/>
            <a:ext cx="670746" cy="641583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98BB6D83-8D22-3429-B810-D3770E4C0DA9}"/>
              </a:ext>
            </a:extLst>
          </p:cNvPr>
          <p:cNvSpPr txBox="1"/>
          <p:nvPr/>
        </p:nvSpPr>
        <p:spPr>
          <a:xfrm>
            <a:off x="805275" y="3306779"/>
            <a:ext cx="4993662" cy="27161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77979" indent="-377979" algn="just">
              <a:buAutoNum type="arabicPeriod"/>
            </a:pPr>
            <a:r>
              <a:rPr lang="es-CO" sz="1550" dirty="0">
                <a:solidFill>
                  <a:srgbClr val="231F20"/>
                </a:solidFill>
                <a:latin typeface="KGTurningTables"/>
              </a:rPr>
              <a:t>El cupo se garantiza con el </a:t>
            </a:r>
            <a:r>
              <a:rPr lang="es-CO" sz="1550" b="1" dirty="0">
                <a:solidFill>
                  <a:srgbClr val="231F20"/>
                </a:solidFill>
                <a:latin typeface="KGTurningTables"/>
              </a:rPr>
              <a:t>pago del 20% del valor </a:t>
            </a:r>
            <a:r>
              <a:rPr lang="es-CO" sz="1550" dirty="0">
                <a:solidFill>
                  <a:srgbClr val="231F20"/>
                </a:solidFill>
                <a:latin typeface="KGTurningTables"/>
              </a:rPr>
              <a:t>del plan como cuota inicial en EUROS. Si el pago se genera en pesos colombianos el Euro se tasará a un valor acordado con la compañía operadora y NO a su TRM.</a:t>
            </a:r>
          </a:p>
          <a:p>
            <a:pPr marL="377979" indent="-377979" algn="just">
              <a:buAutoNum type="arabicPeriod"/>
            </a:pPr>
            <a:endParaRPr lang="es-CO" sz="1550" dirty="0">
              <a:solidFill>
                <a:srgbClr val="231F20"/>
              </a:solidFill>
              <a:latin typeface="KGTurningTables"/>
            </a:endParaRPr>
          </a:p>
          <a:p>
            <a:pPr marL="377979" indent="-377979" algn="just">
              <a:buAutoNum type="arabicPeriod"/>
            </a:pPr>
            <a:r>
              <a:rPr lang="es-CO" sz="1550" dirty="0">
                <a:solidFill>
                  <a:srgbClr val="231F20"/>
                </a:solidFill>
                <a:latin typeface="KGTurningTables"/>
              </a:rPr>
              <a:t>Se deberán hacer abonos parciales mensuales o bimensuales según lo acordado con el acudiente de la Quinceañera.</a:t>
            </a:r>
          </a:p>
          <a:p>
            <a:pPr marL="377979" indent="-377979" algn="just">
              <a:buAutoNum type="arabicPeriod"/>
            </a:pPr>
            <a:endParaRPr lang="es-CO" sz="1550" dirty="0">
              <a:solidFill>
                <a:srgbClr val="231F20"/>
              </a:solidFill>
              <a:latin typeface="KGTurningTables"/>
            </a:endParaRPr>
          </a:p>
          <a:p>
            <a:pPr marL="377979" indent="-377979" algn="just">
              <a:buAutoNum type="arabicPeriod"/>
            </a:pPr>
            <a:r>
              <a:rPr lang="es-CO" sz="1550" b="1" dirty="0">
                <a:solidFill>
                  <a:srgbClr val="231F20"/>
                </a:solidFill>
                <a:latin typeface="KGTurningTables"/>
              </a:rPr>
              <a:t>(45 días) </a:t>
            </a:r>
            <a:r>
              <a:rPr lang="es-CO" sz="1550" dirty="0">
                <a:solidFill>
                  <a:srgbClr val="231F20"/>
                </a:solidFill>
                <a:latin typeface="KGTurningTables"/>
              </a:rPr>
              <a:t>antes del inicio del viaje el valor del plan  deberá estar pagado en su TOTALIDAD.</a:t>
            </a:r>
            <a:endParaRPr lang="es-CO" sz="1550" b="1" dirty="0">
              <a:solidFill>
                <a:srgbClr val="231F20"/>
              </a:solidFill>
              <a:latin typeface="KGTurningTables"/>
            </a:endParaRPr>
          </a:p>
        </p:txBody>
      </p:sp>
      <p:pic>
        <p:nvPicPr>
          <p:cNvPr id="8" name="Picture 2" descr="Colorido icono de cámara fotográfica, estilo de dibujos animados Imagen  Vector de stock - Alamy">
            <a:extLst>
              <a:ext uri="{FF2B5EF4-FFF2-40B4-BE49-F238E27FC236}">
                <a16:creationId xmlns:a16="http://schemas.microsoft.com/office/drawing/2014/main" id="{3F97DDF2-D21D-D3EF-3F52-C6F11D15050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69"/>
          <a:stretch/>
        </p:blipFill>
        <p:spPr bwMode="auto">
          <a:xfrm rot="20486046">
            <a:off x="7395832" y="6221047"/>
            <a:ext cx="555980" cy="475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A58D14D3-254D-549D-E08C-3D4E81201486}"/>
              </a:ext>
            </a:extLst>
          </p:cNvPr>
          <p:cNvSpPr txBox="1"/>
          <p:nvPr/>
        </p:nvSpPr>
        <p:spPr>
          <a:xfrm>
            <a:off x="1805270" y="6144920"/>
            <a:ext cx="641052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CO" sz="1600" dirty="0">
                <a:solidFill>
                  <a:srgbClr val="231F20"/>
                </a:solidFill>
                <a:latin typeface="KGTurningTables"/>
              </a:rPr>
              <a:t>4.    Pagos con tarjetas de Crédito generará un </a:t>
            </a:r>
            <a:r>
              <a:rPr lang="es-CO" sz="1600" b="1" dirty="0">
                <a:solidFill>
                  <a:srgbClr val="231F20"/>
                </a:solidFill>
                <a:latin typeface="KGTurningTables"/>
              </a:rPr>
              <a:t>4 % de recargo.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BB415397-99A4-FE30-3F0A-0F05A368F8E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3908" t="25499" r="24114" b="25990"/>
          <a:stretch/>
        </p:blipFill>
        <p:spPr>
          <a:xfrm>
            <a:off x="3408519" y="1309068"/>
            <a:ext cx="504407" cy="470756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9A975295-BD2F-72E9-54D1-980D1F55C4E3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19044"/>
          <a:stretch>
            <a:fillRect/>
          </a:stretch>
        </p:blipFill>
        <p:spPr>
          <a:xfrm>
            <a:off x="6049203" y="2097034"/>
            <a:ext cx="3638344" cy="3925873"/>
          </a:xfrm>
          <a:prstGeom prst="rect">
            <a:avLst/>
          </a:prstGeom>
          <a:ln w="38100" cmpd="dbl">
            <a:solidFill>
              <a:schemeClr val="accent5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5498092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0BD621F-1D4A-971E-5BFD-20296F70D0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Colorido icono de cámara fotográfica, estilo de dibujos animados Imagen  Vector de stock - Alamy">
            <a:extLst>
              <a:ext uri="{FF2B5EF4-FFF2-40B4-BE49-F238E27FC236}">
                <a16:creationId xmlns:a16="http://schemas.microsoft.com/office/drawing/2014/main" id="{1DEB315C-CAF8-6696-9DC3-86C1785C269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69"/>
          <a:stretch/>
        </p:blipFill>
        <p:spPr bwMode="auto">
          <a:xfrm rot="20486046">
            <a:off x="4482818" y="961034"/>
            <a:ext cx="547429" cy="488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198B7E6B-1A78-9778-5F2D-6ADA33474B79}"/>
              </a:ext>
            </a:extLst>
          </p:cNvPr>
          <p:cNvSpPr txBox="1"/>
          <p:nvPr/>
        </p:nvSpPr>
        <p:spPr>
          <a:xfrm>
            <a:off x="709399" y="2876093"/>
            <a:ext cx="4610080" cy="3976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tabLst>
                <a:tab pos="650963" algn="l"/>
              </a:tabLst>
            </a:pPr>
            <a:r>
              <a:rPr lang="es-CO" sz="1984" b="1" dirty="0">
                <a:solidFill>
                  <a:srgbClr val="00B05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DÍA 04, </a:t>
            </a:r>
            <a:r>
              <a:rPr lang="es-CO" sz="1984" b="1" dirty="0">
                <a:solidFill>
                  <a:srgbClr val="1F4E79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junio 23 </a:t>
            </a:r>
            <a:r>
              <a:rPr lang="es-ES" sz="1984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ISLA DE CAPRI – ROMA</a:t>
            </a:r>
            <a:endParaRPr lang="es-CO" sz="1543" b="1" dirty="0">
              <a:solidFill>
                <a:srgbClr val="00B050"/>
              </a:solidFill>
              <a:latin typeface="Arial Narrow" panose="020B0606020202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30A9C003-E7E9-AB94-D157-A92BDC29AC8C}"/>
              </a:ext>
            </a:extLst>
          </p:cNvPr>
          <p:cNvSpPr txBox="1"/>
          <p:nvPr/>
        </p:nvSpPr>
        <p:spPr>
          <a:xfrm>
            <a:off x="1130361" y="3268700"/>
            <a:ext cx="4950090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1600" b="1" dirty="0">
                <a:solidFill>
                  <a:srgbClr val="231F2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Desayuno.</a:t>
            </a:r>
            <a:r>
              <a:rPr lang="es-CO" sz="1600" dirty="0">
                <a:solidFill>
                  <a:srgbClr val="231F2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 Saldremos hacia </a:t>
            </a:r>
            <a:r>
              <a:rPr lang="es-CO" sz="1600" b="1" dirty="0">
                <a:solidFill>
                  <a:srgbClr val="7030A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Nápoles</a:t>
            </a:r>
            <a:r>
              <a:rPr lang="es-CO" sz="1600" dirty="0">
                <a:solidFill>
                  <a:srgbClr val="231F2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 donde embarcaremos rumbo a </a:t>
            </a:r>
            <a:r>
              <a:rPr lang="es-CO" sz="1600" b="1" dirty="0">
                <a:solidFill>
                  <a:srgbClr val="7030A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la Isla de CAPRI.</a:t>
            </a:r>
            <a:r>
              <a:rPr lang="es-CO" sz="1600" dirty="0">
                <a:solidFill>
                  <a:srgbClr val="231F2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 Una vez lleguemos al puerto de Marina Grande realizaremos una excursión por mar que nos llevará a conocer la </a:t>
            </a:r>
            <a:r>
              <a:rPr lang="es-CO" sz="1600" b="1" dirty="0">
                <a:solidFill>
                  <a:srgbClr val="7030A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Gruta Blanca</a:t>
            </a:r>
            <a:r>
              <a:rPr lang="es-CO" sz="1600" dirty="0">
                <a:solidFill>
                  <a:srgbClr val="231F2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, la Gruta de Coral y los </a:t>
            </a:r>
            <a:r>
              <a:rPr lang="es-CO" sz="1600" b="1" dirty="0">
                <a:solidFill>
                  <a:srgbClr val="7030A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magníficos Farallones de Capri</a:t>
            </a:r>
            <a:r>
              <a:rPr lang="es-CO" sz="1600" dirty="0">
                <a:solidFill>
                  <a:srgbClr val="231F2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. Disfrutaremos de la hermosa panorámica sobre el acantilado en la parte más alta de la Isla acompañado de un </a:t>
            </a:r>
            <a:r>
              <a:rPr lang="es-CO" sz="1600" b="1" dirty="0">
                <a:solidFill>
                  <a:srgbClr val="7030A0"/>
                </a:solidFill>
                <a:latin typeface="KGTurningTables"/>
              </a:rPr>
              <a:t>delicioso</a:t>
            </a:r>
            <a:r>
              <a:rPr lang="es-CO" sz="1600" dirty="0">
                <a:solidFill>
                  <a:srgbClr val="231F2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 </a:t>
            </a:r>
            <a:r>
              <a:rPr lang="es-CO" sz="1600" b="1" dirty="0">
                <a:solidFill>
                  <a:srgbClr val="7030A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G</a:t>
            </a:r>
            <a:r>
              <a:rPr lang="es-CO" sz="1600" b="1" dirty="0">
                <a:solidFill>
                  <a:srgbClr val="7030A0"/>
                </a:solidFill>
                <a:latin typeface="KGTurningTables"/>
              </a:rPr>
              <a:t>elatto o frappé de lima limón</a:t>
            </a:r>
            <a:r>
              <a:rPr lang="es-CO" sz="1600" dirty="0">
                <a:solidFill>
                  <a:srgbClr val="231F2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. </a:t>
            </a:r>
            <a:endParaRPr lang="es-CO" sz="1600" dirty="0"/>
          </a:p>
        </p:txBody>
      </p:sp>
      <p:pic>
        <p:nvPicPr>
          <p:cNvPr id="17" name="Picture 18" descr="Colorear Infantil Barco Dibujo - Novocom.top">
            <a:extLst>
              <a:ext uri="{FF2B5EF4-FFF2-40B4-BE49-F238E27FC236}">
                <a16:creationId xmlns:a16="http://schemas.microsoft.com/office/drawing/2014/main" id="{857AD1B5-3F3A-BF53-A0C9-DF265E0BA3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41" t="10696" r="6353" b="20523"/>
          <a:stretch/>
        </p:blipFill>
        <p:spPr bwMode="auto">
          <a:xfrm>
            <a:off x="5319479" y="2797443"/>
            <a:ext cx="949227" cy="558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CuadroTexto 17">
            <a:extLst>
              <a:ext uri="{FF2B5EF4-FFF2-40B4-BE49-F238E27FC236}">
                <a16:creationId xmlns:a16="http://schemas.microsoft.com/office/drawing/2014/main" id="{B7008AE8-7435-A561-8357-EEE08639500D}"/>
              </a:ext>
            </a:extLst>
          </p:cNvPr>
          <p:cNvSpPr txBox="1"/>
          <p:nvPr/>
        </p:nvSpPr>
        <p:spPr>
          <a:xfrm>
            <a:off x="1112164" y="5370191"/>
            <a:ext cx="519987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1600" dirty="0">
                <a:solidFill>
                  <a:srgbClr val="231F2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Descenderemos en el famoso </a:t>
            </a:r>
            <a:r>
              <a:rPr lang="es-CO" sz="1600" b="1" dirty="0">
                <a:solidFill>
                  <a:srgbClr val="7030A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funicular</a:t>
            </a:r>
            <a:r>
              <a:rPr lang="es-CO" sz="1600" dirty="0">
                <a:solidFill>
                  <a:srgbClr val="231F2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 y tendremos tiempo de </a:t>
            </a:r>
            <a:r>
              <a:rPr lang="es-CO" sz="1600" b="1" dirty="0">
                <a:solidFill>
                  <a:srgbClr val="7030A0"/>
                </a:solidFill>
                <a:latin typeface="KGTurningTables"/>
              </a:rPr>
              <a:t>almorzar</a:t>
            </a:r>
            <a:r>
              <a:rPr lang="es-CO" sz="1600" dirty="0">
                <a:solidFill>
                  <a:srgbClr val="231F2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 a </a:t>
            </a:r>
            <a:r>
              <a:rPr lang="es-CO" sz="1600" b="1" dirty="0">
                <a:solidFill>
                  <a:srgbClr val="7030A0"/>
                </a:solidFill>
                <a:latin typeface="KGTurningTables"/>
              </a:rPr>
              <a:t>nuestro</a:t>
            </a:r>
            <a:r>
              <a:rPr lang="es-CO" sz="1600" dirty="0">
                <a:solidFill>
                  <a:srgbClr val="231F2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 </a:t>
            </a:r>
            <a:r>
              <a:rPr lang="es-CO" sz="1600" b="1" dirty="0">
                <a:solidFill>
                  <a:srgbClr val="7030A0"/>
                </a:solidFill>
                <a:latin typeface="KGTurningTables"/>
              </a:rPr>
              <a:t>ritmo</a:t>
            </a:r>
            <a:r>
              <a:rPr lang="es-CO" sz="1600" dirty="0">
                <a:solidFill>
                  <a:srgbClr val="231F2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 y de hacer algunas compras mientras contemplamos y nos damos un baño en el maravilloso </a:t>
            </a:r>
            <a:r>
              <a:rPr lang="es-CO" sz="1600" b="1" dirty="0">
                <a:solidFill>
                  <a:srgbClr val="7030A0"/>
                </a:solidFill>
                <a:latin typeface="KGTurningTables"/>
              </a:rPr>
              <a:t>Mar</a:t>
            </a:r>
            <a:r>
              <a:rPr lang="es-CO" sz="1600" dirty="0">
                <a:solidFill>
                  <a:srgbClr val="231F2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 Mediterráneo. A la hora indicada volveremos a Roma. </a:t>
            </a:r>
            <a:r>
              <a:rPr lang="es-CO" sz="1600" b="1" u="sng" dirty="0">
                <a:solidFill>
                  <a:srgbClr val="231F20"/>
                </a:solidFill>
                <a:latin typeface="KGTurningTables"/>
              </a:rPr>
              <a:t>Cena y Alojamiento.</a:t>
            </a:r>
          </a:p>
          <a:p>
            <a:pPr algn="ctr"/>
            <a:endParaRPr lang="es-CO" sz="1600" u="sng" dirty="0"/>
          </a:p>
        </p:txBody>
      </p:sp>
      <p:pic>
        <p:nvPicPr>
          <p:cNvPr id="19" name="Picture 4" descr="Dibujo De Dos Globos Con Formas Del Corazón Ilustración del Vector -  Ilustración de rojo, trazado: 110900182">
            <a:extLst>
              <a:ext uri="{FF2B5EF4-FFF2-40B4-BE49-F238E27FC236}">
                <a16:creationId xmlns:a16="http://schemas.microsoft.com/office/drawing/2014/main" id="{A61962CC-712E-1C36-B936-96536DE886A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98" t="8230" r="23128" b="4527"/>
          <a:stretch/>
        </p:blipFill>
        <p:spPr bwMode="auto">
          <a:xfrm>
            <a:off x="723448" y="5010078"/>
            <a:ext cx="528292" cy="863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5369A763-9EA7-0082-3938-D4C148F02B4F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b="10622"/>
          <a:stretch/>
        </p:blipFill>
        <p:spPr>
          <a:xfrm>
            <a:off x="7072008" y="6420540"/>
            <a:ext cx="724625" cy="314342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4DA39116-579E-78D9-130E-386CB28DF72A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r="8597"/>
          <a:stretch/>
        </p:blipFill>
        <p:spPr>
          <a:xfrm>
            <a:off x="6451616" y="1594377"/>
            <a:ext cx="3336821" cy="4717875"/>
          </a:xfrm>
          <a:prstGeom prst="rect">
            <a:avLst/>
          </a:prstGeom>
          <a:ln w="47625" cmpd="dbl">
            <a:solidFill>
              <a:schemeClr val="accent4">
                <a:lumMod val="75000"/>
              </a:schemeClr>
            </a:solidFill>
          </a:ln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7425BA98-ECB1-86D2-0D7A-D60C933F04C3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5414" t="24066" r="15883" b="29914"/>
          <a:stretch/>
        </p:blipFill>
        <p:spPr>
          <a:xfrm rot="20034149">
            <a:off x="890829" y="3485656"/>
            <a:ext cx="524644" cy="371185"/>
          </a:xfrm>
          <a:prstGeom prst="rect">
            <a:avLst/>
          </a:prstGeom>
        </p:spPr>
      </p:pic>
      <p:sp>
        <p:nvSpPr>
          <p:cNvPr id="23" name="CuadroTexto 22">
            <a:extLst>
              <a:ext uri="{FF2B5EF4-FFF2-40B4-BE49-F238E27FC236}">
                <a16:creationId xmlns:a16="http://schemas.microsoft.com/office/drawing/2014/main" id="{9AD815DA-2893-465A-30A2-6B68E306E042}"/>
              </a:ext>
            </a:extLst>
          </p:cNvPr>
          <p:cNvSpPr txBox="1"/>
          <p:nvPr/>
        </p:nvSpPr>
        <p:spPr>
          <a:xfrm>
            <a:off x="669860" y="1562981"/>
            <a:ext cx="555016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1600" dirty="0">
                <a:solidFill>
                  <a:srgbClr val="231F2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Conoceremos la famosísima </a:t>
            </a:r>
            <a:r>
              <a:rPr lang="es-CO" sz="1600" b="1" dirty="0">
                <a:solidFill>
                  <a:srgbClr val="7030A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plaza</a:t>
            </a:r>
            <a:r>
              <a:rPr lang="es-CO" sz="1600" dirty="0">
                <a:solidFill>
                  <a:srgbClr val="231F2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 </a:t>
            </a:r>
            <a:r>
              <a:rPr lang="es-CO" sz="1600" b="1" dirty="0">
                <a:solidFill>
                  <a:srgbClr val="7030A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de</a:t>
            </a:r>
            <a:r>
              <a:rPr lang="es-CO" sz="1600" dirty="0">
                <a:solidFill>
                  <a:srgbClr val="231F2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 </a:t>
            </a:r>
            <a:r>
              <a:rPr lang="es-CO" sz="1600" b="1" dirty="0">
                <a:solidFill>
                  <a:srgbClr val="7030A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Venecia</a:t>
            </a:r>
            <a:r>
              <a:rPr lang="es-CO" sz="1600" dirty="0">
                <a:solidFill>
                  <a:srgbClr val="231F2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 y las </a:t>
            </a:r>
            <a:r>
              <a:rPr lang="es-CO" sz="1600" b="1" dirty="0">
                <a:solidFill>
                  <a:srgbClr val="7030A0"/>
                </a:solidFill>
                <a:latin typeface="KGTurningTables"/>
              </a:rPr>
              <a:t>escaleras del Campidoglio </a:t>
            </a:r>
            <a:r>
              <a:rPr lang="es-CO" sz="1600" dirty="0">
                <a:solidFill>
                  <a:srgbClr val="231F2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diseñadas por </a:t>
            </a:r>
            <a:r>
              <a:rPr lang="es-CO" sz="1600" b="1" dirty="0">
                <a:solidFill>
                  <a:srgbClr val="7030A0"/>
                </a:solidFill>
                <a:latin typeface="KGTurningTables"/>
              </a:rPr>
              <a:t>Miguel Ángel. </a:t>
            </a:r>
            <a:r>
              <a:rPr lang="es-CO" sz="1600" dirty="0">
                <a:solidFill>
                  <a:srgbClr val="231F2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También disfrutaremos del monumental </a:t>
            </a:r>
            <a:r>
              <a:rPr lang="es-CO" sz="1600" b="1" dirty="0">
                <a:solidFill>
                  <a:srgbClr val="7030A0"/>
                </a:solidFill>
                <a:latin typeface="KGTurningTables"/>
              </a:rPr>
              <a:t>altar de la Patria y el Panteón</a:t>
            </a:r>
            <a:r>
              <a:rPr lang="es-CO" sz="1600" dirty="0">
                <a:solidFill>
                  <a:srgbClr val="231F2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. Terminaremos con las mejores fotos en la famosa </a:t>
            </a:r>
            <a:r>
              <a:rPr lang="es-CO" sz="1600" b="1" dirty="0">
                <a:solidFill>
                  <a:srgbClr val="7030A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Fontana</a:t>
            </a:r>
            <a:r>
              <a:rPr lang="es-CO" sz="1600" dirty="0">
                <a:solidFill>
                  <a:srgbClr val="231F2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 </a:t>
            </a:r>
            <a:r>
              <a:rPr lang="es-CO" sz="1600" b="1" dirty="0">
                <a:solidFill>
                  <a:srgbClr val="7030A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de</a:t>
            </a:r>
            <a:r>
              <a:rPr lang="es-CO" sz="1600" dirty="0">
                <a:solidFill>
                  <a:srgbClr val="231F2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 </a:t>
            </a:r>
            <a:r>
              <a:rPr lang="es-CO" sz="1600" b="1" dirty="0">
                <a:solidFill>
                  <a:srgbClr val="7030A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Trevi</a:t>
            </a:r>
            <a:r>
              <a:rPr lang="es-CO" sz="1600" dirty="0">
                <a:solidFill>
                  <a:srgbClr val="231F2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. </a:t>
            </a:r>
            <a:r>
              <a:rPr lang="es-CO" sz="1600" b="1" u="sng" dirty="0">
                <a:solidFill>
                  <a:srgbClr val="231F2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Cena y Alojamiento. </a:t>
            </a:r>
            <a:endParaRPr lang="es-CO" sz="1600" b="1" u="sng" dirty="0"/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80D3087C-4D3A-5E60-5973-3C96D13B0B12}"/>
              </a:ext>
            </a:extLst>
          </p:cNvPr>
          <p:cNvSpPr txBox="1"/>
          <p:nvPr/>
        </p:nvSpPr>
        <p:spPr>
          <a:xfrm>
            <a:off x="1992616" y="1154324"/>
            <a:ext cx="29046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Continuamos en ROMA</a:t>
            </a:r>
            <a:endParaRPr lang="es-CO" dirty="0"/>
          </a:p>
        </p:txBody>
      </p:sp>
      <p:pic>
        <p:nvPicPr>
          <p:cNvPr id="25" name="Imagen 24">
            <a:extLst>
              <a:ext uri="{FF2B5EF4-FFF2-40B4-BE49-F238E27FC236}">
                <a16:creationId xmlns:a16="http://schemas.microsoft.com/office/drawing/2014/main" id="{427EA5B3-1A91-FFDD-27A0-6F5EC206AAE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19895584">
            <a:off x="6976395" y="728182"/>
            <a:ext cx="1200233" cy="1200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9735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0DE3C8C-FCEB-F0C6-EA41-85D5C29672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231AA74E-1C8D-5360-8D96-C55DB74CAB5E}"/>
              </a:ext>
            </a:extLst>
          </p:cNvPr>
          <p:cNvSpPr txBox="1"/>
          <p:nvPr/>
        </p:nvSpPr>
        <p:spPr>
          <a:xfrm>
            <a:off x="2377104" y="1211986"/>
            <a:ext cx="657234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tabLst>
                <a:tab pos="650963" algn="l"/>
              </a:tabLst>
            </a:pP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Bahnschrift SemiBold SemiConden" panose="020B0502040204020203" pitchFamily="34" charset="0"/>
              </a:rPr>
              <a:t>Políticas de cancelación y gastos administrativos</a:t>
            </a:r>
            <a:endParaRPr lang="es-CO" sz="2400" b="1" dirty="0">
              <a:solidFill>
                <a:schemeClr val="accent2">
                  <a:lumMod val="75000"/>
                </a:schemeClr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C907F7FB-6107-FE74-1B15-2EAA47461C25}"/>
              </a:ext>
            </a:extLst>
          </p:cNvPr>
          <p:cNvSpPr txBox="1"/>
          <p:nvPr/>
        </p:nvSpPr>
        <p:spPr>
          <a:xfrm>
            <a:off x="1214982" y="1727718"/>
            <a:ext cx="8573131" cy="47230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77979" indent="-377979" algn="just">
              <a:buAutoNum type="alphaLcPeriod"/>
            </a:pPr>
            <a:r>
              <a:rPr lang="es-CO" sz="1433" dirty="0">
                <a:solidFill>
                  <a:srgbClr val="231F2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Si la cancelación por parte del acudiente o representante legal de la quinceañera se produce después de su inscripción y antes de 120 días de la prestación de nuestros servicios, habrá un cargo del 10 % del importe total del plan por concepto de gastos administrativos, esfuerzo comercial y publicidad. </a:t>
            </a:r>
          </a:p>
          <a:p>
            <a:pPr marL="377979" indent="-377979" algn="just">
              <a:buAutoNum type="alphaLcPeriod"/>
            </a:pPr>
            <a:endParaRPr lang="es-CO" sz="1433" dirty="0">
              <a:solidFill>
                <a:srgbClr val="231F20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 marL="377979" indent="-377979" algn="just">
              <a:buAutoNum type="alphaLcPeriod"/>
            </a:pPr>
            <a:r>
              <a:rPr lang="es-CO" sz="1433" dirty="0">
                <a:solidFill>
                  <a:srgbClr val="231F2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Si la cancelación por parte del acudiente o representante legal de la quinceañera se produce entre </a:t>
            </a:r>
            <a:r>
              <a:rPr lang="es-CO" sz="1433" b="1" dirty="0">
                <a:solidFill>
                  <a:srgbClr val="231F2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119 - 90 días </a:t>
            </a:r>
            <a:r>
              <a:rPr lang="es-CO" sz="1433" dirty="0">
                <a:solidFill>
                  <a:srgbClr val="231F2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antes de la prestación de nuestros servicios, habrá un </a:t>
            </a:r>
            <a:r>
              <a:rPr lang="es-CO" sz="1433" b="1" dirty="0">
                <a:solidFill>
                  <a:srgbClr val="231F2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cargo del 30% </a:t>
            </a:r>
            <a:r>
              <a:rPr lang="es-CO" sz="1433" dirty="0">
                <a:solidFill>
                  <a:srgbClr val="231F2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del importe total del plan.</a:t>
            </a:r>
          </a:p>
          <a:p>
            <a:pPr marL="377979" indent="-377979" algn="just">
              <a:buAutoNum type="alphaLcPeriod"/>
            </a:pPr>
            <a:endParaRPr lang="es-CO" sz="1433" dirty="0">
              <a:solidFill>
                <a:srgbClr val="231F20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 marL="377979" indent="-377979" algn="just">
              <a:buAutoNum type="alphaLcPeriod"/>
            </a:pPr>
            <a:r>
              <a:rPr lang="es-CO" sz="1433" dirty="0">
                <a:solidFill>
                  <a:srgbClr val="231F2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Si la cancelación por parte del acudiente o representante legal de la quinceañera se produce entre </a:t>
            </a:r>
            <a:r>
              <a:rPr lang="es-CO" sz="1433" b="1" dirty="0">
                <a:solidFill>
                  <a:srgbClr val="231F2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89 y 45 días </a:t>
            </a:r>
            <a:r>
              <a:rPr lang="es-CO" sz="1433" dirty="0">
                <a:solidFill>
                  <a:srgbClr val="231F2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antes de la prestación de nuestros servicios, habrá un </a:t>
            </a:r>
            <a:r>
              <a:rPr lang="es-CO" sz="1433" b="1" dirty="0">
                <a:solidFill>
                  <a:srgbClr val="231F2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cargo del 60 % </a:t>
            </a:r>
            <a:r>
              <a:rPr lang="es-CO" sz="1433" dirty="0">
                <a:solidFill>
                  <a:srgbClr val="231F2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del importe del viaje. </a:t>
            </a:r>
          </a:p>
          <a:p>
            <a:pPr marL="377979" indent="-377979" algn="just">
              <a:buAutoNum type="alphaLcPeriod"/>
            </a:pPr>
            <a:endParaRPr lang="es-CO" sz="1433" dirty="0">
              <a:solidFill>
                <a:srgbClr val="231F20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 marL="377979" indent="-377979" algn="just">
              <a:buAutoNum type="alphaLcPeriod"/>
            </a:pPr>
            <a:r>
              <a:rPr lang="es-CO" sz="1433" dirty="0">
                <a:solidFill>
                  <a:srgbClr val="231F2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Si la cancelación por parte del acudiente o representante legal de la quinceañera se produce </a:t>
            </a:r>
            <a:r>
              <a:rPr lang="es-CO" sz="1433" b="1" dirty="0">
                <a:solidFill>
                  <a:srgbClr val="231F2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44 días antes </a:t>
            </a:r>
            <a:r>
              <a:rPr lang="es-CO" sz="1433" dirty="0">
                <a:solidFill>
                  <a:srgbClr val="231F2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de la prestación de nuestros servicios habrá un </a:t>
            </a:r>
            <a:r>
              <a:rPr lang="es-CO" sz="1433" b="1" dirty="0">
                <a:solidFill>
                  <a:srgbClr val="231F2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cargo del 100% </a:t>
            </a:r>
            <a:r>
              <a:rPr lang="es-CO" sz="1433" dirty="0">
                <a:solidFill>
                  <a:srgbClr val="231F2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del importe total del viaje. </a:t>
            </a:r>
          </a:p>
          <a:p>
            <a:pPr marL="377979" indent="-377979" algn="just">
              <a:buAutoNum type="alphaLcPeriod"/>
            </a:pPr>
            <a:endParaRPr lang="es-CO" sz="1433" dirty="0">
              <a:solidFill>
                <a:srgbClr val="231F20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 marL="377979" indent="-377979" algn="just">
              <a:buAutoNum type="alphaLcPeriod"/>
            </a:pPr>
            <a:r>
              <a:rPr lang="es-CO" sz="1433" dirty="0">
                <a:solidFill>
                  <a:srgbClr val="231F2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En caso de cancelación una vez comenzada la excursión y por causas cien por ciento ajenas a la empresa se aplicarán las condiciones establecidas por la anulación y desistimiento voluntario de servicios y sin derecho a reembolso alguno por parte de la empresa. </a:t>
            </a:r>
          </a:p>
          <a:p>
            <a:pPr marL="377979" indent="-377979" algn="just">
              <a:buAutoNum type="alphaLcPeriod"/>
            </a:pPr>
            <a:endParaRPr lang="es-CO" sz="1433" dirty="0">
              <a:solidFill>
                <a:srgbClr val="231F20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 marL="377979" indent="-377979" algn="just">
              <a:buAutoNum type="alphaLcPeriod"/>
            </a:pPr>
            <a:r>
              <a:rPr lang="es-CO" sz="1433" dirty="0">
                <a:solidFill>
                  <a:srgbClr val="231F2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Cualquier inconveniente de índole personal en el aeropuerto como: pasaporte vencido, permisos de salida del país de menores sin cumplir los requisitos exigidos, homónimos, demandas, llegadas al aeropuerto a la hora no indicada y por cualquier otro motivo ajeno a nuestra responsabilidad, el pasajero que no pueda viajar por lo anterior se perderá el 100% del paquete turístico contratado.</a:t>
            </a:r>
          </a:p>
        </p:txBody>
      </p:sp>
      <p:pic>
        <p:nvPicPr>
          <p:cNvPr id="4" name="Picture 12" descr="Ilustración de Estrella De Dibujos Animados y más Vectores Libres de  Derechos de Amarillo - Color - iStock">
            <a:extLst>
              <a:ext uri="{FF2B5EF4-FFF2-40B4-BE49-F238E27FC236}">
                <a16:creationId xmlns:a16="http://schemas.microsoft.com/office/drawing/2014/main" id="{B642304D-8B1F-70AE-FD21-9FF3ACDD69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0290" y="6246910"/>
            <a:ext cx="515798" cy="515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D6F1AD34-9BEB-A5DD-2415-B4569224AD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371850">
            <a:off x="718356" y="1320253"/>
            <a:ext cx="740764" cy="67332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CBCBD425-85B7-3490-AA8B-CC4209981BE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5414" t="24066" r="15883" b="29914"/>
          <a:stretch/>
        </p:blipFill>
        <p:spPr>
          <a:xfrm rot="20034149">
            <a:off x="764054" y="5468083"/>
            <a:ext cx="408214" cy="288811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C03B80A4-62CE-1947-30E4-43928E14786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4009" y="2466561"/>
            <a:ext cx="515798" cy="515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5615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874C940-8EA8-7BBC-F898-C43B24969F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uadroTexto 13">
            <a:extLst>
              <a:ext uri="{FF2B5EF4-FFF2-40B4-BE49-F238E27FC236}">
                <a16:creationId xmlns:a16="http://schemas.microsoft.com/office/drawing/2014/main" id="{0D51735A-82B8-7CB8-C4E1-BF86BE73BA05}"/>
              </a:ext>
            </a:extLst>
          </p:cNvPr>
          <p:cNvSpPr txBox="1"/>
          <p:nvPr/>
        </p:nvSpPr>
        <p:spPr>
          <a:xfrm>
            <a:off x="4867804" y="1484615"/>
            <a:ext cx="434075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tabLst>
                <a:tab pos="590550" algn="l"/>
              </a:tabLst>
            </a:pPr>
            <a:r>
              <a:rPr lang="es-CO" b="1" dirty="0">
                <a:solidFill>
                  <a:srgbClr val="00B05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DÍA 05, </a:t>
            </a:r>
            <a:r>
              <a:rPr lang="es-CO" b="1" dirty="0">
                <a:solidFill>
                  <a:srgbClr val="1F4E79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junio 24.  </a:t>
            </a:r>
            <a:r>
              <a:rPr lang="es-ES" sz="1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ROMA - PISA - FLORENCIA</a:t>
            </a:r>
            <a:endParaRPr lang="es-CO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FA51AF36-66B3-B95F-2F34-A611DE19E95F}"/>
              </a:ext>
            </a:extLst>
          </p:cNvPr>
          <p:cNvSpPr txBox="1"/>
          <p:nvPr/>
        </p:nvSpPr>
        <p:spPr>
          <a:xfrm>
            <a:off x="4735145" y="1829735"/>
            <a:ext cx="528393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1600" b="1" dirty="0">
                <a:solidFill>
                  <a:srgbClr val="231F20"/>
                </a:solidFill>
                <a:effectLst/>
                <a:latin typeface="KGTurningTables"/>
                <a:ea typeface="Calibri" panose="020F0502020204030204" pitchFamily="34" charset="0"/>
                <a:cs typeface="KGTurningTables"/>
              </a:rPr>
              <a:t>Desayuno.</a:t>
            </a:r>
            <a:r>
              <a:rPr lang="es-CO" sz="1600" dirty="0">
                <a:solidFill>
                  <a:srgbClr val="231F20"/>
                </a:solidFill>
                <a:effectLst/>
                <a:latin typeface="KGTurningTables"/>
                <a:ea typeface="Calibri" panose="020F0502020204030204" pitchFamily="34" charset="0"/>
                <a:cs typeface="KGTurningTables"/>
              </a:rPr>
              <a:t> Visitaremos </a:t>
            </a:r>
            <a:r>
              <a:rPr lang="es-CO" sz="1600" b="1" dirty="0">
                <a:solidFill>
                  <a:srgbClr val="7030A0"/>
                </a:solidFill>
                <a:effectLst/>
                <a:latin typeface="KGTurningTables"/>
                <a:ea typeface="Calibri" panose="020F0502020204030204" pitchFamily="34" charset="0"/>
                <a:cs typeface="KGTurningTables"/>
              </a:rPr>
              <a:t>Pisa</a:t>
            </a:r>
            <a:r>
              <a:rPr lang="es-CO" sz="1600" dirty="0">
                <a:solidFill>
                  <a:srgbClr val="231F20"/>
                </a:solidFill>
                <a:effectLst/>
                <a:latin typeface="KGTurningTables"/>
                <a:ea typeface="Calibri" panose="020F0502020204030204" pitchFamily="34" charset="0"/>
                <a:cs typeface="KGTurningTables"/>
              </a:rPr>
              <a:t>, su monumental conjunto arquitectónico del </a:t>
            </a:r>
            <a:r>
              <a:rPr lang="es-CO" sz="1600" b="1" dirty="0">
                <a:solidFill>
                  <a:srgbClr val="7030A0"/>
                </a:solidFill>
                <a:latin typeface="KGTurningTables"/>
              </a:rPr>
              <a:t>campo de los Milagros, </a:t>
            </a:r>
            <a:r>
              <a:rPr lang="es-CO" sz="1600" dirty="0">
                <a:solidFill>
                  <a:srgbClr val="231F20"/>
                </a:solidFill>
                <a:effectLst/>
                <a:latin typeface="KGTurningTables"/>
                <a:ea typeface="Calibri" panose="020F0502020204030204" pitchFamily="34" charset="0"/>
                <a:cs typeface="KGTurningTables"/>
              </a:rPr>
              <a:t>donde se encuentra la </a:t>
            </a:r>
            <a:r>
              <a:rPr lang="es-CO" sz="1600" b="1" dirty="0">
                <a:solidFill>
                  <a:srgbClr val="7030A0"/>
                </a:solidFill>
                <a:effectLst/>
                <a:latin typeface="KGTurningTables"/>
                <a:ea typeface="Calibri" panose="020F0502020204030204" pitchFamily="34" charset="0"/>
                <a:cs typeface="KGTurningTables"/>
              </a:rPr>
              <a:t>Torre Inclinada, El Baptisterio y la Catedral</a:t>
            </a:r>
            <a:r>
              <a:rPr lang="es-CO" sz="1600" dirty="0">
                <a:solidFill>
                  <a:srgbClr val="231F20"/>
                </a:solidFill>
                <a:effectLst/>
                <a:latin typeface="KGTurningTables"/>
                <a:ea typeface="Calibri" panose="020F0502020204030204" pitchFamily="34" charset="0"/>
                <a:cs typeface="KGTurningTables"/>
              </a:rPr>
              <a:t>. Seguiremos nuestro viaje rumbo a </a:t>
            </a:r>
            <a:r>
              <a:rPr lang="es-CO" sz="1600" b="1" dirty="0">
                <a:solidFill>
                  <a:srgbClr val="7030A0"/>
                </a:solidFill>
                <a:effectLst/>
                <a:latin typeface="KGTurningTables"/>
                <a:ea typeface="Calibri" panose="020F0502020204030204" pitchFamily="34" charset="0"/>
                <a:cs typeface="KGTurningTables"/>
              </a:rPr>
              <a:t>FLORENCIA</a:t>
            </a:r>
            <a:r>
              <a:rPr lang="es-CO" sz="1600" dirty="0">
                <a:solidFill>
                  <a:srgbClr val="231F20"/>
                </a:solidFill>
                <a:effectLst/>
                <a:latin typeface="KGTurningTables"/>
                <a:ea typeface="Calibri" panose="020F0502020204030204" pitchFamily="34" charset="0"/>
                <a:cs typeface="KGTurningTables"/>
              </a:rPr>
              <a:t>. </a:t>
            </a:r>
            <a:endParaRPr lang="es-CO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3C799BFC-1FED-3B4C-BD19-7DF97CA09C0C}"/>
              </a:ext>
            </a:extLst>
          </p:cNvPr>
          <p:cNvSpPr txBox="1"/>
          <p:nvPr/>
        </p:nvSpPr>
        <p:spPr>
          <a:xfrm>
            <a:off x="4903816" y="2998978"/>
            <a:ext cx="494659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1600" dirty="0">
                <a:solidFill>
                  <a:srgbClr val="231F20"/>
                </a:solidFill>
                <a:effectLst/>
                <a:latin typeface="KGTurningTables"/>
                <a:ea typeface="Calibri" panose="020F0502020204030204" pitchFamily="34" charset="0"/>
                <a:cs typeface="KGTurningTables"/>
              </a:rPr>
              <a:t>Pasado medio día recorreremos la ciudad de Florencia, donde visitaremos la Catedral de </a:t>
            </a:r>
            <a:r>
              <a:rPr lang="es-CO" sz="1600" b="1" dirty="0">
                <a:solidFill>
                  <a:srgbClr val="7030A0"/>
                </a:solidFill>
                <a:effectLst/>
                <a:latin typeface="KGTurningTables"/>
                <a:ea typeface="Calibri" panose="020F0502020204030204" pitchFamily="34" charset="0"/>
                <a:cs typeface="KGTurningTables"/>
              </a:rPr>
              <a:t>Santa María de las Flores</a:t>
            </a:r>
            <a:r>
              <a:rPr lang="es-CO" sz="1600" dirty="0">
                <a:solidFill>
                  <a:srgbClr val="231F20"/>
                </a:solidFill>
                <a:effectLst/>
                <a:latin typeface="KGTurningTables"/>
                <a:ea typeface="Calibri" panose="020F0502020204030204" pitchFamily="34" charset="0"/>
                <a:cs typeface="KGTurningTables"/>
              </a:rPr>
              <a:t> con su Cúpula, </a:t>
            </a:r>
            <a:r>
              <a:rPr lang="es-CO" sz="1600" b="1" dirty="0">
                <a:solidFill>
                  <a:srgbClr val="7030A0"/>
                </a:solidFill>
                <a:latin typeface="KGTurningTables"/>
              </a:rPr>
              <a:t>La Plaza de la Signoria</a:t>
            </a:r>
            <a:r>
              <a:rPr lang="es-CO" sz="1600" dirty="0">
                <a:solidFill>
                  <a:srgbClr val="231F20"/>
                </a:solidFill>
                <a:effectLst/>
                <a:latin typeface="KGTurningTables"/>
                <a:ea typeface="Calibri" panose="020F0502020204030204" pitchFamily="34" charset="0"/>
                <a:cs typeface="KGTurningTables"/>
              </a:rPr>
              <a:t>, admiraremos sus esculturas como el </a:t>
            </a:r>
            <a:r>
              <a:rPr lang="es-CO" sz="1600" b="1" dirty="0">
                <a:solidFill>
                  <a:srgbClr val="7030A0"/>
                </a:solidFill>
                <a:effectLst/>
                <a:latin typeface="KGTurningTables"/>
                <a:ea typeface="Calibri" panose="020F0502020204030204" pitchFamily="34" charset="0"/>
                <a:cs typeface="KGTurningTables"/>
              </a:rPr>
              <a:t>Perso de Cellini</a:t>
            </a:r>
            <a:r>
              <a:rPr lang="es-CO" sz="1600" dirty="0">
                <a:solidFill>
                  <a:srgbClr val="231F20"/>
                </a:solidFill>
                <a:effectLst/>
                <a:latin typeface="KGTurningTables"/>
                <a:ea typeface="Calibri" panose="020F0502020204030204" pitchFamily="34" charset="0"/>
                <a:cs typeface="KGTurningTables"/>
              </a:rPr>
              <a:t> y el que fuera el Palacio de </a:t>
            </a:r>
            <a:r>
              <a:rPr lang="es-CO" sz="1600" b="1" dirty="0">
                <a:solidFill>
                  <a:srgbClr val="7030A0"/>
                </a:solidFill>
                <a:latin typeface="KGTurningTables"/>
              </a:rPr>
              <a:t>Gobierno de los Medici. </a:t>
            </a:r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50C29BAF-7F03-8A29-B384-916D67376C2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173" t="14933" r="11541" b="15874"/>
          <a:stretch/>
        </p:blipFill>
        <p:spPr>
          <a:xfrm rot="20126689">
            <a:off x="8465212" y="4511958"/>
            <a:ext cx="916692" cy="831445"/>
          </a:xfrm>
          <a:prstGeom prst="rect">
            <a:avLst/>
          </a:prstGeom>
        </p:spPr>
      </p:pic>
      <p:pic>
        <p:nvPicPr>
          <p:cNvPr id="18" name="Picture 14" descr="Torre de Pisa ilustración del vector. Ilustración de edificio - 59622687">
            <a:extLst>
              <a:ext uri="{FF2B5EF4-FFF2-40B4-BE49-F238E27FC236}">
                <a16:creationId xmlns:a16="http://schemas.microsoft.com/office/drawing/2014/main" id="{6267B486-A9BA-E020-3DB4-96427504D2C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34" b="4702"/>
          <a:stretch/>
        </p:blipFill>
        <p:spPr bwMode="auto">
          <a:xfrm>
            <a:off x="5277955" y="4369276"/>
            <a:ext cx="1288358" cy="1177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6" descr="Vector De Dibujo Del Logo De La Pizza Italiana Ilustración del Vector -  Ilustración de cocinero, icono: 184672629">
            <a:extLst>
              <a:ext uri="{FF2B5EF4-FFF2-40B4-BE49-F238E27FC236}">
                <a16:creationId xmlns:a16="http://schemas.microsoft.com/office/drawing/2014/main" id="{690DD849-D90D-BD9D-6FFF-E34A597E9F7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4" t="9999" r="8416" b="15762"/>
          <a:stretch/>
        </p:blipFill>
        <p:spPr bwMode="auto">
          <a:xfrm>
            <a:off x="6663590" y="4407179"/>
            <a:ext cx="1221775" cy="1101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CuadroTexto 19">
            <a:extLst>
              <a:ext uri="{FF2B5EF4-FFF2-40B4-BE49-F238E27FC236}">
                <a16:creationId xmlns:a16="http://schemas.microsoft.com/office/drawing/2014/main" id="{1374885C-BD1C-2FAA-0095-C1D4FA532450}"/>
              </a:ext>
            </a:extLst>
          </p:cNvPr>
          <p:cNvSpPr txBox="1"/>
          <p:nvPr/>
        </p:nvSpPr>
        <p:spPr>
          <a:xfrm>
            <a:off x="1369020" y="5593605"/>
            <a:ext cx="836631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1600" dirty="0">
                <a:solidFill>
                  <a:srgbClr val="231F2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Visitaremos a Giotto en la Basílica franciscana de </a:t>
            </a:r>
            <a:r>
              <a:rPr lang="es-CO" sz="1600" b="1" dirty="0">
                <a:solidFill>
                  <a:srgbClr val="7030A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“La Santa Croce”,</a:t>
            </a:r>
            <a:r>
              <a:rPr lang="es-CO" sz="1600" dirty="0">
                <a:solidFill>
                  <a:srgbClr val="231F2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 con las tumbas de Galileo y Miguel Ángel, veremos también </a:t>
            </a:r>
            <a:r>
              <a:rPr lang="es-CO" sz="1600" b="1" dirty="0">
                <a:solidFill>
                  <a:srgbClr val="7030A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el Campanillee de Giotto</a:t>
            </a:r>
            <a:r>
              <a:rPr lang="es-CO" sz="1600" dirty="0">
                <a:solidFill>
                  <a:srgbClr val="231F2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, el Baptisterio con los relucientes mosaicos del interior y sus famosas puertas de bronce, visitaremos el famoso Ponte Vecchio repleto de joyerías desde 1593. </a:t>
            </a:r>
            <a:r>
              <a:rPr lang="es-CO" sz="1600" b="1" dirty="0">
                <a:solidFill>
                  <a:srgbClr val="231F2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Cena y Alojamiento</a:t>
            </a:r>
            <a:endParaRPr lang="es-CO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id="{A8F3C433-2590-96DD-465C-F4F7AB2FCD5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81932" y="1252969"/>
            <a:ext cx="3285872" cy="4248612"/>
          </a:xfrm>
          <a:prstGeom prst="rect">
            <a:avLst/>
          </a:prstGeom>
        </p:spPr>
      </p:pic>
      <p:pic>
        <p:nvPicPr>
          <p:cNvPr id="22" name="Picture 12" descr="Ilustración de Estrella De Dibujos Animados y más Vectores Libres de  Derechos de Amarillo - Color - iStock">
            <a:extLst>
              <a:ext uri="{FF2B5EF4-FFF2-40B4-BE49-F238E27FC236}">
                <a16:creationId xmlns:a16="http://schemas.microsoft.com/office/drawing/2014/main" id="{4C57A92D-FF9F-9DEC-87A7-9A5C1874CD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297933">
            <a:off x="7175232" y="760788"/>
            <a:ext cx="677531" cy="677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F65288C1-A839-1FA4-8F8F-B9A3F919B043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64942" t="34402" r="4250" b="35114"/>
          <a:stretch/>
        </p:blipFill>
        <p:spPr>
          <a:xfrm rot="17961581">
            <a:off x="6391897" y="1056699"/>
            <a:ext cx="348833" cy="345175"/>
          </a:xfrm>
          <a:prstGeom prst="rect">
            <a:avLst/>
          </a:prstGeom>
        </p:spPr>
      </p:pic>
      <p:pic>
        <p:nvPicPr>
          <p:cNvPr id="25" name="Picture 4" descr="Dibujo De Dos Globos Con Formas Del Corazón Ilustración del Vector -  Ilustración de rojo, trazado: 110900182">
            <a:extLst>
              <a:ext uri="{FF2B5EF4-FFF2-40B4-BE49-F238E27FC236}">
                <a16:creationId xmlns:a16="http://schemas.microsoft.com/office/drawing/2014/main" id="{941B1438-9F15-005F-B269-664D1A3AF2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98" t="8230" r="23128" b="4527"/>
          <a:stretch/>
        </p:blipFill>
        <p:spPr bwMode="auto">
          <a:xfrm>
            <a:off x="758862" y="4524443"/>
            <a:ext cx="774432" cy="1265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52710DF6-BA07-4AF4-EA7E-29C669DDAF55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64942" t="66032" r="4380" b="6463"/>
          <a:stretch/>
        </p:blipFill>
        <p:spPr>
          <a:xfrm>
            <a:off x="831765" y="3422647"/>
            <a:ext cx="435232" cy="390241"/>
          </a:xfrm>
          <a:prstGeom prst="rect">
            <a:avLst/>
          </a:prstGeom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238896DE-C721-E9CC-626B-0EB3868639F3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t="64221" r="63691" b="4570"/>
          <a:stretch/>
        </p:blipFill>
        <p:spPr>
          <a:xfrm rot="5400000" flipH="1">
            <a:off x="749105" y="2605925"/>
            <a:ext cx="682576" cy="617316"/>
          </a:xfrm>
          <a:prstGeom prst="rect">
            <a:avLst/>
          </a:prstGeom>
        </p:spPr>
      </p:pic>
      <p:pic>
        <p:nvPicPr>
          <p:cNvPr id="29" name="Picture 2" descr="Estrellas - Iconos gratis de naturaleza">
            <a:extLst>
              <a:ext uri="{FF2B5EF4-FFF2-40B4-BE49-F238E27FC236}">
                <a16:creationId xmlns:a16="http://schemas.microsoft.com/office/drawing/2014/main" id="{7615520F-BE3C-E14C-03A9-6E0A899E22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733" y="1327280"/>
            <a:ext cx="1103454" cy="1103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37943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A683C79-F6AC-A6F7-93B4-CD59C781BA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uadroTexto 14">
            <a:extLst>
              <a:ext uri="{FF2B5EF4-FFF2-40B4-BE49-F238E27FC236}">
                <a16:creationId xmlns:a16="http://schemas.microsoft.com/office/drawing/2014/main" id="{CA62C47F-4DEF-5B9C-3227-784D254233D4}"/>
              </a:ext>
            </a:extLst>
          </p:cNvPr>
          <p:cNvSpPr txBox="1"/>
          <p:nvPr/>
        </p:nvSpPr>
        <p:spPr>
          <a:xfrm>
            <a:off x="4553463" y="1644404"/>
            <a:ext cx="5239339" cy="18553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1432" b="1" dirty="0">
                <a:solidFill>
                  <a:srgbClr val="231F2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Desayuno.</a:t>
            </a:r>
            <a:r>
              <a:rPr lang="es-CO" sz="1432" dirty="0">
                <a:solidFill>
                  <a:srgbClr val="231F2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 Partiremos rumbo a la costa norte del mar adriático. Continuaremos nuestra aventura en Venecia. Navegaremos en </a:t>
            </a:r>
            <a:r>
              <a:rPr lang="es-CO" sz="1432" b="1" dirty="0">
                <a:solidFill>
                  <a:srgbClr val="7030A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Vaporetto</a:t>
            </a:r>
            <a:r>
              <a:rPr lang="es-CO" sz="1432" dirty="0">
                <a:solidFill>
                  <a:srgbClr val="231F2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 a través de la </a:t>
            </a:r>
            <a:r>
              <a:rPr lang="es-CO" sz="1432" b="1" dirty="0">
                <a:solidFill>
                  <a:srgbClr val="7030A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laguna Veneciana</a:t>
            </a:r>
            <a:r>
              <a:rPr lang="es-CO" sz="1432" dirty="0">
                <a:solidFill>
                  <a:srgbClr val="231F2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; única en el mundo. Empezaremos nuestra visita panorámica por la impresionante Plaza de San marcos donde se reúne el arte griego, medieval, bizantino y veneciano. Visitaremos la </a:t>
            </a:r>
            <a:r>
              <a:rPr lang="es-CO" sz="1432" b="1" dirty="0">
                <a:solidFill>
                  <a:srgbClr val="7030A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Basílica de San Marcos, la Torre del Reloj, el Puente de los Suspiros, Campanillee, y el Palacio Ducal; </a:t>
            </a:r>
            <a:r>
              <a:rPr lang="es-CO" sz="1432" dirty="0">
                <a:solidFill>
                  <a:srgbClr val="231F2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no podrá faltar</a:t>
            </a:r>
            <a:r>
              <a:rPr lang="es-CO" sz="1432" b="1" dirty="0">
                <a:solidFill>
                  <a:srgbClr val="7030A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 la fábrica de Cristal de Murano.</a:t>
            </a:r>
            <a:r>
              <a:rPr lang="es-CO" sz="1432" dirty="0">
                <a:solidFill>
                  <a:srgbClr val="231F2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 </a:t>
            </a:r>
            <a:endParaRPr lang="es-CO" sz="1432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2B11E9B3-AFC8-B1AB-5D63-D96177574E32}"/>
              </a:ext>
            </a:extLst>
          </p:cNvPr>
          <p:cNvSpPr txBox="1"/>
          <p:nvPr/>
        </p:nvSpPr>
        <p:spPr>
          <a:xfrm>
            <a:off x="4945000" y="1301197"/>
            <a:ext cx="3716910" cy="3567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tabLst>
                <a:tab pos="563680" algn="l"/>
              </a:tabLst>
            </a:pPr>
            <a:r>
              <a:rPr lang="es-CO" sz="1718" b="1" dirty="0">
                <a:solidFill>
                  <a:srgbClr val="00B05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DÍA 06, </a:t>
            </a:r>
            <a:r>
              <a:rPr lang="es-CO" sz="1718" b="1" dirty="0">
                <a:solidFill>
                  <a:srgbClr val="1F4E79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junio 25.  </a:t>
            </a:r>
            <a:r>
              <a:rPr lang="es-ES" sz="1718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FLORENCIA - VENECIA</a:t>
            </a:r>
            <a:endParaRPr lang="es-CO" sz="1718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DCAE2F32-0694-D3FE-5130-A135A997A17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23103"/>
          <a:stretch/>
        </p:blipFill>
        <p:spPr>
          <a:xfrm>
            <a:off x="1941769" y="6401811"/>
            <a:ext cx="1101211" cy="375811"/>
          </a:xfrm>
          <a:prstGeom prst="rect">
            <a:avLst/>
          </a:prstGeom>
        </p:spPr>
      </p:pic>
      <p:sp>
        <p:nvSpPr>
          <p:cNvPr id="18" name="CuadroTexto 17">
            <a:extLst>
              <a:ext uri="{FF2B5EF4-FFF2-40B4-BE49-F238E27FC236}">
                <a16:creationId xmlns:a16="http://schemas.microsoft.com/office/drawing/2014/main" id="{FF4FBEA3-9B5A-E01F-AF22-FCDE62F51F93}"/>
              </a:ext>
            </a:extLst>
          </p:cNvPr>
          <p:cNvSpPr txBox="1"/>
          <p:nvPr/>
        </p:nvSpPr>
        <p:spPr>
          <a:xfrm>
            <a:off x="1653750" y="5947969"/>
            <a:ext cx="7784757" cy="533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1432" dirty="0">
                <a:solidFill>
                  <a:srgbClr val="231F2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Disfrutaremos de un paseo en Góndola en el que podremos admirar sus magníficos canales y entender la belleza de la </a:t>
            </a:r>
            <a:r>
              <a:rPr lang="es-CO" sz="1432" b="1" dirty="0">
                <a:solidFill>
                  <a:srgbClr val="7030A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gran Venecia y sus 118 islas</a:t>
            </a:r>
            <a:r>
              <a:rPr lang="es-CO" sz="1432" dirty="0">
                <a:solidFill>
                  <a:srgbClr val="231F2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. </a:t>
            </a:r>
            <a:r>
              <a:rPr lang="es-CO" sz="1432" b="1" dirty="0">
                <a:solidFill>
                  <a:srgbClr val="231F2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Cena y Alojamiento</a:t>
            </a:r>
            <a:endParaRPr lang="es-CO" sz="1432" dirty="0"/>
          </a:p>
        </p:txBody>
      </p:sp>
      <p:pic>
        <p:nvPicPr>
          <p:cNvPr id="19" name="Picture 2" descr="Viajes De Caricatura O Colección De Vacaciones Ilustración del Vector -  Ilustración de foto, explorar: 198086768">
            <a:extLst>
              <a:ext uri="{FF2B5EF4-FFF2-40B4-BE49-F238E27FC236}">
                <a16:creationId xmlns:a16="http://schemas.microsoft.com/office/drawing/2014/main" id="{AEBE41C8-3170-9FF3-422C-F403F481A41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89" t="63309" r="44629" b="15672"/>
          <a:stretch/>
        </p:blipFill>
        <p:spPr bwMode="auto">
          <a:xfrm>
            <a:off x="4553463" y="1014623"/>
            <a:ext cx="604509" cy="300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Viajes De Caricatura O Colección De Vacaciones Ilustración del Vector -  Ilustración de foto, explorar: 198086768">
            <a:extLst>
              <a:ext uri="{FF2B5EF4-FFF2-40B4-BE49-F238E27FC236}">
                <a16:creationId xmlns:a16="http://schemas.microsoft.com/office/drawing/2014/main" id="{ADBBBEAC-3DFA-8147-C71A-6795895E3C4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577" t="58041" r="25842" b="13381"/>
          <a:stretch/>
        </p:blipFill>
        <p:spPr bwMode="auto">
          <a:xfrm>
            <a:off x="9313756" y="4893569"/>
            <a:ext cx="734957" cy="757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Plaza San Marcos - Banco de fotos e imágenes de stock - iStock">
            <a:extLst>
              <a:ext uri="{FF2B5EF4-FFF2-40B4-BE49-F238E27FC236}">
                <a16:creationId xmlns:a16="http://schemas.microsoft.com/office/drawing/2014/main" id="{4C40C10B-C882-7F2A-55EC-6E8E0FD482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7166" y="3575973"/>
            <a:ext cx="4536925" cy="2210137"/>
          </a:xfrm>
          <a:prstGeom prst="rect">
            <a:avLst/>
          </a:prstGeom>
          <a:solidFill>
            <a:schemeClr val="accent5">
              <a:lumMod val="75000"/>
            </a:schemeClr>
          </a:solidFill>
          <a:ln w="38100" cmpd="dbl">
            <a:solidFill>
              <a:schemeClr val="accent1">
                <a:lumMod val="75000"/>
              </a:schemeClr>
            </a:solidFill>
          </a:ln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7B2720EF-07F0-3DBE-6DB0-A2CE78FFDA7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3119" y="1364351"/>
            <a:ext cx="3316319" cy="4421759"/>
          </a:xfrm>
          <a:prstGeom prst="rect">
            <a:avLst/>
          </a:prstGeom>
          <a:solidFill>
            <a:schemeClr val="accent5">
              <a:lumMod val="75000"/>
            </a:schemeClr>
          </a:solidFill>
          <a:ln w="38100" cmpd="dbl">
            <a:solidFill>
              <a:schemeClr val="accent1">
                <a:lumMod val="75000"/>
              </a:schemeClr>
            </a:solidFill>
          </a:ln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556453EC-F2A8-E147-8678-C4B9043486B9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18654" t="23897" r="18402" b="30432"/>
          <a:stretch>
            <a:fillRect/>
          </a:stretch>
        </p:blipFill>
        <p:spPr>
          <a:xfrm>
            <a:off x="7173132" y="711328"/>
            <a:ext cx="776288" cy="606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7763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5B53C71-342C-E4EC-E7F4-32C61C7347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uadroTexto 13">
            <a:extLst>
              <a:ext uri="{FF2B5EF4-FFF2-40B4-BE49-F238E27FC236}">
                <a16:creationId xmlns:a16="http://schemas.microsoft.com/office/drawing/2014/main" id="{9B801A32-ECED-F9F7-1BD4-C52D261F6C10}"/>
              </a:ext>
            </a:extLst>
          </p:cNvPr>
          <p:cNvSpPr txBox="1"/>
          <p:nvPr/>
        </p:nvSpPr>
        <p:spPr>
          <a:xfrm>
            <a:off x="4820233" y="1580456"/>
            <a:ext cx="5012900" cy="9738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tabLst>
                <a:tab pos="563680" algn="l"/>
              </a:tabLst>
            </a:pPr>
            <a:r>
              <a:rPr lang="es-CO" sz="1432" b="1" dirty="0">
                <a:solidFill>
                  <a:srgbClr val="231F2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Desayuno.</a:t>
            </a:r>
            <a:r>
              <a:rPr lang="es-CO" sz="1432" dirty="0">
                <a:solidFill>
                  <a:srgbClr val="231F2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 Visitaremos </a:t>
            </a:r>
            <a:r>
              <a:rPr lang="es-CO" sz="1432" b="1" dirty="0">
                <a:solidFill>
                  <a:srgbClr val="0070C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VERONA</a:t>
            </a:r>
            <a:r>
              <a:rPr lang="es-CO" sz="1432" dirty="0">
                <a:solidFill>
                  <a:srgbClr val="231F2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, ciudad antigua construida sobre el serpenteante río Adigio. Es famosa por ser el escenario de </a:t>
            </a:r>
            <a:r>
              <a:rPr lang="es-CO" sz="1432" b="1" dirty="0">
                <a:solidFill>
                  <a:srgbClr val="7030A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"Romeo y Julieta"</a:t>
            </a:r>
            <a:r>
              <a:rPr lang="es-CO" sz="1432" dirty="0">
                <a:solidFill>
                  <a:srgbClr val="231F2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 de Shakespeare. Sentirás de cerca este eterno amor medieval. </a:t>
            </a:r>
            <a:endParaRPr lang="es-CO" sz="1432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Picture 2" descr="174,099 Luna Azul Imágenes y Fotos - 123RF">
            <a:extLst>
              <a:ext uri="{FF2B5EF4-FFF2-40B4-BE49-F238E27FC236}">
                <a16:creationId xmlns:a16="http://schemas.microsoft.com/office/drawing/2014/main" id="{0DB53E57-8801-16AC-9944-461AC6BBF2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4311" y="785994"/>
            <a:ext cx="527740" cy="527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99658229-D610-2B2F-9E07-FE7863C800C1}"/>
              </a:ext>
            </a:extLst>
          </p:cNvPr>
          <p:cNvSpPr txBox="1"/>
          <p:nvPr/>
        </p:nvSpPr>
        <p:spPr>
          <a:xfrm>
            <a:off x="1660012" y="5768887"/>
            <a:ext cx="704624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1400" dirty="0"/>
              <a:t>llegaremos a Milán. Visitaremos la </a:t>
            </a:r>
            <a:r>
              <a:rPr lang="es-MX" sz="1400" b="1" dirty="0">
                <a:solidFill>
                  <a:srgbClr val="7030A0"/>
                </a:solidFill>
                <a:latin typeface="KGTurningTables"/>
              </a:rPr>
              <a:t>Plaza del Duomo </a:t>
            </a:r>
            <a:r>
              <a:rPr lang="es-MX" sz="1400" dirty="0"/>
              <a:t>con su Catedral gótica, las </a:t>
            </a:r>
            <a:r>
              <a:rPr lang="es-MX" sz="1400" b="1" dirty="0">
                <a:solidFill>
                  <a:srgbClr val="7030A0"/>
                </a:solidFill>
                <a:latin typeface="KGTurningTables"/>
              </a:rPr>
              <a:t>Galerías de Vittorio Emmanuelle</a:t>
            </a:r>
            <a:r>
              <a:rPr lang="es-MX" sz="1400" dirty="0"/>
              <a:t> y el </a:t>
            </a:r>
            <a:r>
              <a:rPr lang="es-MX" sz="1400" b="1" dirty="0">
                <a:solidFill>
                  <a:srgbClr val="7030A0"/>
                </a:solidFill>
                <a:latin typeface="KGTurningTables"/>
              </a:rPr>
              <a:t>teatro de la Scala</a:t>
            </a:r>
            <a:r>
              <a:rPr lang="es-MX" sz="1400" dirty="0"/>
              <a:t>. La Capital Mundial de la moda nos sorprenderá con su encanto y exquisitez. Alista tus ahorros. Tendrás tiempo de hacer compras en las tiendas más exclusivas de Milán. </a:t>
            </a:r>
            <a:r>
              <a:rPr lang="es-CO" sz="1400" b="1" dirty="0">
                <a:solidFill>
                  <a:srgbClr val="231F2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 Cena y Alojamiento.</a:t>
            </a:r>
            <a:endParaRPr lang="es-CO" sz="1400" dirty="0">
              <a:latin typeface="KGTurningTables"/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6C9D5746-1465-18BE-3253-869DA538A244}"/>
              </a:ext>
            </a:extLst>
          </p:cNvPr>
          <p:cNvSpPr txBox="1"/>
          <p:nvPr/>
        </p:nvSpPr>
        <p:spPr>
          <a:xfrm>
            <a:off x="5284561" y="1223755"/>
            <a:ext cx="4402103" cy="3567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tabLst>
                <a:tab pos="563680" algn="l"/>
              </a:tabLst>
            </a:pPr>
            <a:r>
              <a:rPr lang="es-CO" sz="1718" b="1" dirty="0">
                <a:solidFill>
                  <a:srgbClr val="00B05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DÍA 07</a:t>
            </a:r>
            <a:r>
              <a:rPr lang="es-CO" sz="1336" b="1" dirty="0">
                <a:solidFill>
                  <a:srgbClr val="00B05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s-CO" sz="1718" b="1" dirty="0">
                <a:solidFill>
                  <a:srgbClr val="1F4E79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junio 26.  </a:t>
            </a:r>
            <a:r>
              <a:rPr lang="es-ES" sz="1718" b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VERONA – MILÁN</a:t>
            </a:r>
            <a:endParaRPr lang="es-CO" sz="1336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0BDA9029-8D53-FF23-F586-5D372E97474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20234" y="2631208"/>
            <a:ext cx="4536806" cy="3025700"/>
          </a:xfrm>
          <a:prstGeom prst="rect">
            <a:avLst/>
          </a:prstGeom>
          <a:solidFill>
            <a:schemeClr val="accent5">
              <a:lumMod val="75000"/>
            </a:schemeClr>
          </a:solidFill>
          <a:ln w="38100" cmpd="dbl">
            <a:solidFill>
              <a:schemeClr val="accent1">
                <a:lumMod val="75000"/>
              </a:schemeClr>
            </a:solidFill>
          </a:ln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CCDE6CEF-95C7-C9DA-ABFA-51005E00A35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9445" r="9133"/>
          <a:stretch/>
        </p:blipFill>
        <p:spPr>
          <a:xfrm>
            <a:off x="1304680" y="1313734"/>
            <a:ext cx="3267138" cy="4343174"/>
          </a:xfrm>
          <a:prstGeom prst="rect">
            <a:avLst/>
          </a:prstGeom>
          <a:solidFill>
            <a:schemeClr val="accent5">
              <a:lumMod val="75000"/>
            </a:schemeClr>
          </a:solidFill>
          <a:ln w="38100" cmpd="dbl">
            <a:solidFill>
              <a:schemeClr val="accent1">
                <a:lumMod val="75000"/>
              </a:schemeClr>
            </a:solidFill>
          </a:ln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E02219CA-967A-2262-B5BF-9472BC90445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00000">
            <a:off x="8838727" y="5194585"/>
            <a:ext cx="1036626" cy="1036626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21134EF2-3740-0CDD-F875-42F7C769DD65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64942" t="34402" r="4250" b="35114"/>
          <a:stretch/>
        </p:blipFill>
        <p:spPr>
          <a:xfrm>
            <a:off x="555017" y="2058820"/>
            <a:ext cx="630291" cy="623683"/>
          </a:xfrm>
          <a:prstGeom prst="rect">
            <a:avLst/>
          </a:prstGeom>
        </p:spPr>
      </p:pic>
      <p:pic>
        <p:nvPicPr>
          <p:cNvPr id="22" name="Picture 4" descr="Dibujo De Dos Globos Con Formas Del Corazón Ilustración del Vector -  Ilustración de rojo, trazado: 110900182">
            <a:extLst>
              <a:ext uri="{FF2B5EF4-FFF2-40B4-BE49-F238E27FC236}">
                <a16:creationId xmlns:a16="http://schemas.microsoft.com/office/drawing/2014/main" id="{CFAC3A20-87D9-D07C-5CBA-804960E23D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98" t="8230" r="23128" b="4527"/>
          <a:stretch/>
        </p:blipFill>
        <p:spPr bwMode="auto">
          <a:xfrm>
            <a:off x="726745" y="4915263"/>
            <a:ext cx="453727" cy="741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25081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6BC0F03-EFDB-ABA3-D864-EACE4BDD57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AF4BE892-DCD9-27BB-9614-43DC3AA80FC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64221" r="63691" b="4570"/>
          <a:stretch/>
        </p:blipFill>
        <p:spPr>
          <a:xfrm rot="5400000" flipH="1">
            <a:off x="674698" y="5437969"/>
            <a:ext cx="269878" cy="244076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69210DE5-F943-D69C-C6D7-178936802B85}"/>
              </a:ext>
            </a:extLst>
          </p:cNvPr>
          <p:cNvSpPr txBox="1"/>
          <p:nvPr/>
        </p:nvSpPr>
        <p:spPr>
          <a:xfrm>
            <a:off x="4548216" y="1674584"/>
            <a:ext cx="518508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tabLst>
                <a:tab pos="590550" algn="l"/>
              </a:tabLst>
            </a:pPr>
            <a:r>
              <a:rPr lang="es-CO" sz="1600" b="1" dirty="0">
                <a:solidFill>
                  <a:srgbClr val="231F20"/>
                </a:solidFill>
                <a:effectLst/>
                <a:latin typeface="KGTurningTables"/>
                <a:ea typeface="Calibri" panose="020F0502020204030204" pitchFamily="34" charset="0"/>
                <a:cs typeface="KGTurningTables"/>
              </a:rPr>
              <a:t>Desayuno</a:t>
            </a:r>
            <a:r>
              <a:rPr lang="es-CO" sz="1600" dirty="0">
                <a:solidFill>
                  <a:srgbClr val="231F20"/>
                </a:solidFill>
                <a:effectLst/>
                <a:latin typeface="KGTurningTables"/>
                <a:ea typeface="Calibri" panose="020F0502020204030204" pitchFamily="34" charset="0"/>
                <a:cs typeface="KGTurningTables"/>
              </a:rPr>
              <a:t>. Uno de los mejores días de tu viaje de quince habrá llegado. conquistaremos el </a:t>
            </a:r>
            <a:r>
              <a:rPr lang="es-CO" sz="1600" b="1" dirty="0">
                <a:solidFill>
                  <a:srgbClr val="7030A0"/>
                </a:solidFill>
                <a:effectLst/>
                <a:latin typeface="KGTurningTables"/>
                <a:ea typeface="Calibri" panose="020F0502020204030204" pitchFamily="34" charset="0"/>
                <a:cs typeface="KGTurningTables"/>
              </a:rPr>
              <a:t>Monte Nevado de Titlis. 3.020 MSNM</a:t>
            </a:r>
            <a:endParaRPr lang="es-CO" sz="1600" dirty="0">
              <a:solidFill>
                <a:srgbClr val="231F20"/>
              </a:solidFill>
              <a:effectLst/>
              <a:latin typeface="KGTurningTables"/>
              <a:ea typeface="Calibri" panose="020F0502020204030204" pitchFamily="34" charset="0"/>
              <a:cs typeface="KGTurningTables"/>
            </a:endParaRPr>
          </a:p>
        </p:txBody>
      </p:sp>
      <p:pic>
        <p:nvPicPr>
          <p:cNvPr id="4" name="Picture 4" descr="osos de nieve para colorear - Tienda Online de Zapatos, Ropa y Complementos  de marca">
            <a:extLst>
              <a:ext uri="{FF2B5EF4-FFF2-40B4-BE49-F238E27FC236}">
                <a16:creationId xmlns:a16="http://schemas.microsoft.com/office/drawing/2014/main" id="{BCA9F274-BA2C-19FD-FDCD-96E27F8C9D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5282" y="6024979"/>
            <a:ext cx="709458" cy="713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 descr="Niña esquiando: vectores, gráficos, imágenes vectoriales | Depositphotos®">
            <a:extLst>
              <a:ext uri="{FF2B5EF4-FFF2-40B4-BE49-F238E27FC236}">
                <a16:creationId xmlns:a16="http://schemas.microsoft.com/office/drawing/2014/main" id="{FE77BC74-39DA-F3B7-121C-8BC6FD7BCA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0435" y="6102466"/>
            <a:ext cx="513726" cy="642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0" descr="guantes para colorear, guantes para imprimir">
            <a:extLst>
              <a:ext uri="{FF2B5EF4-FFF2-40B4-BE49-F238E27FC236}">
                <a16:creationId xmlns:a16="http://schemas.microsoft.com/office/drawing/2014/main" id="{F3292FD0-B614-7C3C-AEDF-43E18B2C605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42"/>
          <a:stretch/>
        </p:blipFill>
        <p:spPr bwMode="auto">
          <a:xfrm rot="10800000">
            <a:off x="3351883" y="6129954"/>
            <a:ext cx="1160526" cy="624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623EBB1D-0F41-D5C6-6F60-549A01C688C8}"/>
              </a:ext>
            </a:extLst>
          </p:cNvPr>
          <p:cNvSpPr txBox="1"/>
          <p:nvPr/>
        </p:nvSpPr>
        <p:spPr>
          <a:xfrm>
            <a:off x="4693358" y="1274419"/>
            <a:ext cx="402261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tabLst>
                <a:tab pos="590550" algn="l"/>
              </a:tabLst>
            </a:pPr>
            <a:r>
              <a:rPr lang="es-CO" b="1" dirty="0">
                <a:solidFill>
                  <a:srgbClr val="00B05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DÍA 8</a:t>
            </a:r>
            <a:r>
              <a:rPr lang="es-CO" sz="1400" b="1" dirty="0">
                <a:solidFill>
                  <a:srgbClr val="00B05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s-CO" b="1" dirty="0">
                <a:solidFill>
                  <a:srgbClr val="1F4E79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junio 27 </a:t>
            </a:r>
            <a:r>
              <a:rPr lang="es-ES" sz="1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s-ES" b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</a:t>
            </a:r>
            <a:r>
              <a:rPr lang="es-ES" sz="1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ONTE NEVADO TITLIS</a:t>
            </a:r>
            <a:endParaRPr lang="es-CO" sz="1400" dirty="0">
              <a:solidFill>
                <a:schemeClr val="accent4">
                  <a:lumMod val="50000"/>
                </a:schemeClr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BE6B0511-3E5E-B183-B678-B27458FB2F65}"/>
              </a:ext>
            </a:extLst>
          </p:cNvPr>
          <p:cNvSpPr txBox="1"/>
          <p:nvPr/>
        </p:nvSpPr>
        <p:spPr>
          <a:xfrm>
            <a:off x="4683530" y="5054092"/>
            <a:ext cx="503152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1600" dirty="0">
                <a:solidFill>
                  <a:srgbClr val="231F20"/>
                </a:solidFill>
                <a:effectLst/>
                <a:latin typeface="KGTurningTables"/>
                <a:ea typeface="Calibri" panose="020F0502020204030204" pitchFamily="34" charset="0"/>
                <a:cs typeface="KGTurningTables"/>
              </a:rPr>
              <a:t>Tomaremos el único </a:t>
            </a:r>
            <a:r>
              <a:rPr lang="es-CO" sz="1600" b="1" dirty="0">
                <a:solidFill>
                  <a:srgbClr val="7030A0"/>
                </a:solidFill>
                <a:effectLst/>
                <a:latin typeface="KGTurningTables"/>
                <a:ea typeface="Calibri" panose="020F0502020204030204" pitchFamily="34" charset="0"/>
                <a:cs typeface="KGTurningTables"/>
              </a:rPr>
              <a:t>teleférico giratorio</a:t>
            </a:r>
            <a:r>
              <a:rPr lang="es-CO" sz="1600" dirty="0">
                <a:solidFill>
                  <a:srgbClr val="231F20"/>
                </a:solidFill>
                <a:effectLst/>
                <a:latin typeface="KGTurningTables"/>
                <a:ea typeface="Calibri" panose="020F0502020204030204" pitchFamily="34" charset="0"/>
                <a:cs typeface="KGTurningTables"/>
              </a:rPr>
              <a:t> en el mundo, disfrutando de la mejor vista de los </a:t>
            </a:r>
            <a:r>
              <a:rPr lang="es-CO" sz="1600" b="1" dirty="0">
                <a:solidFill>
                  <a:srgbClr val="231F20"/>
                </a:solidFill>
                <a:effectLst/>
                <a:latin typeface="KGTurningTables"/>
                <a:ea typeface="Calibri" panose="020F0502020204030204" pitchFamily="34" charset="0"/>
                <a:cs typeface="KGTurningTables"/>
              </a:rPr>
              <a:t>nevados</a:t>
            </a:r>
            <a:r>
              <a:rPr lang="es-CO" sz="1600" dirty="0">
                <a:solidFill>
                  <a:srgbClr val="231F20"/>
                </a:solidFill>
                <a:effectLst/>
                <a:latin typeface="KGTurningTables"/>
                <a:ea typeface="Calibri" panose="020F0502020204030204" pitchFamily="34" charset="0"/>
                <a:cs typeface="KGTurningTables"/>
              </a:rPr>
              <a:t> </a:t>
            </a:r>
            <a:r>
              <a:rPr lang="es-CO" sz="1600" b="1" dirty="0">
                <a:solidFill>
                  <a:srgbClr val="231F20"/>
                </a:solidFill>
                <a:effectLst/>
                <a:latin typeface="KGTurningTables"/>
                <a:ea typeface="Calibri" panose="020F0502020204030204" pitchFamily="34" charset="0"/>
                <a:cs typeface="KGTurningTables"/>
              </a:rPr>
              <a:t>Alpes</a:t>
            </a:r>
            <a:r>
              <a:rPr lang="es-CO" sz="1600" dirty="0">
                <a:solidFill>
                  <a:srgbClr val="231F20"/>
                </a:solidFill>
                <a:effectLst/>
                <a:latin typeface="KGTurningTables"/>
                <a:ea typeface="Calibri" panose="020F0502020204030204" pitchFamily="34" charset="0"/>
                <a:cs typeface="KGTurningTables"/>
              </a:rPr>
              <a:t> </a:t>
            </a:r>
            <a:r>
              <a:rPr lang="es-CO" sz="1600" b="1" dirty="0">
                <a:solidFill>
                  <a:srgbClr val="231F20"/>
                </a:solidFill>
                <a:effectLst/>
                <a:latin typeface="KGTurningTables"/>
                <a:ea typeface="Calibri" panose="020F0502020204030204" pitchFamily="34" charset="0"/>
                <a:cs typeface="KGTurningTables"/>
              </a:rPr>
              <a:t>Suizos</a:t>
            </a:r>
            <a:r>
              <a:rPr lang="es-CO" sz="1600" dirty="0">
                <a:solidFill>
                  <a:srgbClr val="231F20"/>
                </a:solidFill>
                <a:effectLst/>
                <a:latin typeface="KGTurningTables"/>
                <a:ea typeface="Calibri" panose="020F0502020204030204" pitchFamily="34" charset="0"/>
                <a:cs typeface="KGTurningTables"/>
              </a:rPr>
              <a:t>. Apreciaremos </a:t>
            </a:r>
            <a:r>
              <a:rPr lang="es-CO" sz="1600" b="1" dirty="0">
                <a:solidFill>
                  <a:srgbClr val="231F20"/>
                </a:solidFill>
                <a:effectLst/>
                <a:latin typeface="KGTurningTables"/>
                <a:ea typeface="Calibri" panose="020F0502020204030204" pitchFamily="34" charset="0"/>
                <a:cs typeface="KGTurningTables"/>
              </a:rPr>
              <a:t>hermosos</a:t>
            </a:r>
            <a:r>
              <a:rPr lang="es-CO" sz="1600" dirty="0">
                <a:solidFill>
                  <a:srgbClr val="231F20"/>
                </a:solidFill>
                <a:effectLst/>
                <a:latin typeface="KGTurningTables"/>
                <a:ea typeface="Calibri" panose="020F0502020204030204" pitchFamily="34" charset="0"/>
                <a:cs typeface="KGTurningTables"/>
              </a:rPr>
              <a:t> </a:t>
            </a:r>
            <a:r>
              <a:rPr lang="es-CO" sz="1600" b="1" dirty="0">
                <a:solidFill>
                  <a:srgbClr val="231F20"/>
                </a:solidFill>
                <a:effectLst/>
                <a:latin typeface="KGTurningTables"/>
                <a:ea typeface="Calibri" panose="020F0502020204030204" pitchFamily="34" charset="0"/>
                <a:cs typeface="KGTurningTables"/>
              </a:rPr>
              <a:t>paisajes</a:t>
            </a:r>
            <a:r>
              <a:rPr lang="es-CO" sz="1600" dirty="0">
                <a:solidFill>
                  <a:srgbClr val="231F20"/>
                </a:solidFill>
                <a:effectLst/>
                <a:latin typeface="KGTurningTables"/>
                <a:ea typeface="Calibri" panose="020F0502020204030204" pitchFamily="34" charset="0"/>
                <a:cs typeface="KGTurningTables"/>
              </a:rPr>
              <a:t> y podremos jugar con la </a:t>
            </a:r>
            <a:r>
              <a:rPr lang="es-CO" sz="1600" b="1" dirty="0">
                <a:solidFill>
                  <a:srgbClr val="231F20"/>
                </a:solidFill>
                <a:effectLst/>
                <a:latin typeface="KGTurningTables"/>
                <a:ea typeface="Calibri" panose="020F0502020204030204" pitchFamily="34" charset="0"/>
                <a:cs typeface="KGTurningTables"/>
              </a:rPr>
              <a:t>nieve</a:t>
            </a:r>
            <a:r>
              <a:rPr lang="es-CO" sz="1600" dirty="0">
                <a:solidFill>
                  <a:srgbClr val="231F20"/>
                </a:solidFill>
                <a:effectLst/>
                <a:latin typeface="KGTurningTables"/>
                <a:ea typeface="Calibri" panose="020F0502020204030204" pitchFamily="34" charset="0"/>
                <a:cs typeface="KGTurningTables"/>
              </a:rPr>
              <a:t>, experiencia única que hará de este día una mágico recuerdo. Luego partiremos </a:t>
            </a:r>
            <a:r>
              <a:rPr lang="es-CO" sz="1600" dirty="0">
                <a:solidFill>
                  <a:srgbClr val="231F2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a</a:t>
            </a:r>
            <a:r>
              <a:rPr lang="es-CO" sz="1600" dirty="0">
                <a:solidFill>
                  <a:srgbClr val="231F20"/>
                </a:solidFill>
                <a:effectLst/>
                <a:latin typeface="KGTurningTables"/>
                <a:ea typeface="Calibri" panose="020F0502020204030204" pitchFamily="34" charset="0"/>
                <a:cs typeface="KGTurningTables"/>
              </a:rPr>
              <a:t> </a:t>
            </a:r>
            <a:r>
              <a:rPr lang="es-CO" sz="1600" b="1" dirty="0">
                <a:solidFill>
                  <a:srgbClr val="7030A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RUTS, Alemania</a:t>
            </a:r>
            <a:r>
              <a:rPr lang="es-CO" sz="1600" dirty="0">
                <a:solidFill>
                  <a:srgbClr val="231F20"/>
                </a:solidFill>
                <a:effectLst/>
                <a:latin typeface="KGTurningTables"/>
                <a:ea typeface="Calibri" panose="020F0502020204030204" pitchFamily="34" charset="0"/>
                <a:cs typeface="KGTurningTables"/>
              </a:rPr>
              <a:t>. </a:t>
            </a:r>
            <a:r>
              <a:rPr lang="es-CO" sz="1600" b="1" u="sng" dirty="0">
                <a:solidFill>
                  <a:srgbClr val="231F20"/>
                </a:solidFill>
                <a:effectLst/>
                <a:latin typeface="KGTurningTables"/>
                <a:ea typeface="Calibri" panose="020F0502020204030204" pitchFamily="34" charset="0"/>
                <a:cs typeface="KGTurningTables"/>
              </a:rPr>
              <a:t>Alojamiento y Cena.</a:t>
            </a:r>
            <a:endParaRPr lang="es-CO" sz="1600" u="sng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D1450B16-21DD-AC4A-D291-C6BA133AE09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50054" y="1367961"/>
            <a:ext cx="3402887" cy="4537184"/>
          </a:xfrm>
          <a:prstGeom prst="rect">
            <a:avLst/>
          </a:prstGeom>
          <a:solidFill>
            <a:schemeClr val="accent2">
              <a:lumMod val="75000"/>
            </a:schemeClr>
          </a:solidFill>
          <a:ln w="38100" cmpd="dbl">
            <a:solidFill>
              <a:schemeClr val="accent4">
                <a:lumMod val="75000"/>
              </a:schemeClr>
            </a:solidFill>
          </a:ln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CFEA99F2-9922-3E7B-D8DC-36F76B63996F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b="28353"/>
          <a:stretch/>
        </p:blipFill>
        <p:spPr>
          <a:xfrm>
            <a:off x="4843607" y="2613046"/>
            <a:ext cx="4885534" cy="2333581"/>
          </a:xfrm>
          <a:prstGeom prst="rect">
            <a:avLst/>
          </a:prstGeom>
          <a:solidFill>
            <a:schemeClr val="accent2">
              <a:lumMod val="75000"/>
            </a:schemeClr>
          </a:solidFill>
          <a:ln w="38100" cmpd="dbl">
            <a:solidFill>
              <a:schemeClr val="accent4">
                <a:lumMod val="75000"/>
              </a:schemeClr>
            </a:solidFill>
          </a:ln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FE51F21C-A067-7A19-FC5E-708B1ED637A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9735" y="1864729"/>
            <a:ext cx="940638" cy="940638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E8FEA99B-6D67-3443-0BF6-E4614CDA436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64221" r="63691" b="4570"/>
          <a:stretch/>
        </p:blipFill>
        <p:spPr>
          <a:xfrm rot="5400000" flipH="1">
            <a:off x="9555503" y="6179074"/>
            <a:ext cx="347276" cy="314074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E0AC8ABB-1E0E-B25C-0D12-B144C94E5C8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64221" r="63691" b="4570"/>
          <a:stretch/>
        </p:blipFill>
        <p:spPr>
          <a:xfrm rot="5400000" flipH="1">
            <a:off x="9700189" y="1568566"/>
            <a:ext cx="311031" cy="281295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E3E4B0E8-3C52-D74F-2D28-16744C52B0F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6168" t="64221" r="33828" b="4570"/>
          <a:stretch/>
        </p:blipFill>
        <p:spPr>
          <a:xfrm rot="5400000" flipH="1">
            <a:off x="7291821" y="660906"/>
            <a:ext cx="556401" cy="60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1166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793C525-7EF9-31EB-F3F1-D1FA8933CB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A45873F-3FA7-9315-C53A-34667E9BA26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4942" t="66032" r="4380" b="6463"/>
          <a:stretch/>
        </p:blipFill>
        <p:spPr>
          <a:xfrm>
            <a:off x="9175429" y="1577599"/>
            <a:ext cx="706020" cy="633035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DD53E4E-087B-D4E4-F737-177D345D749D}"/>
              </a:ext>
            </a:extLst>
          </p:cNvPr>
          <p:cNvSpPr txBox="1"/>
          <p:nvPr/>
        </p:nvSpPr>
        <p:spPr>
          <a:xfrm>
            <a:off x="1533699" y="5665653"/>
            <a:ext cx="790250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tabLst>
                <a:tab pos="590550" algn="l"/>
              </a:tabLst>
            </a:pPr>
            <a:r>
              <a:rPr lang="es-CO" sz="1600" dirty="0">
                <a:solidFill>
                  <a:srgbClr val="231F20"/>
                </a:solidFill>
                <a:effectLst/>
                <a:latin typeface="KGTurningTables"/>
                <a:ea typeface="Calibri" panose="020F0502020204030204" pitchFamily="34" charset="0"/>
                <a:cs typeface="KGTurningTables"/>
              </a:rPr>
              <a:t>Nos sorprenderán sus 13 montañas rusas: </a:t>
            </a:r>
            <a:r>
              <a:rPr lang="es-CO" sz="1600" b="1" dirty="0">
                <a:solidFill>
                  <a:srgbClr val="7030A0"/>
                </a:solidFill>
                <a:effectLst/>
                <a:latin typeface="KGTurningTables"/>
                <a:ea typeface="Calibri" panose="020F0502020204030204" pitchFamily="34" charset="0"/>
                <a:cs typeface="KGTurningTables"/>
              </a:rPr>
              <a:t>Alpen express Enzian, Ba-a-a Express</a:t>
            </a:r>
            <a:r>
              <a:rPr lang="es-CO" sz="1600" dirty="0">
                <a:solidFill>
                  <a:srgbClr val="231F20"/>
                </a:solidFill>
                <a:effectLst/>
                <a:latin typeface="KGTurningTables"/>
                <a:ea typeface="Calibri" panose="020F0502020204030204" pitchFamily="34" charset="0"/>
                <a:cs typeface="KGTurningTables"/>
              </a:rPr>
              <a:t>, una pequeña montaña rusa kiddie, </a:t>
            </a:r>
            <a:r>
              <a:rPr lang="es-CO" sz="1600" b="1" dirty="0">
                <a:solidFill>
                  <a:srgbClr val="7030A0"/>
                </a:solidFill>
                <a:effectLst/>
                <a:latin typeface="KGTurningTables"/>
                <a:ea typeface="Calibri" panose="020F0502020204030204" pitchFamily="34" charset="0"/>
                <a:cs typeface="KGTurningTables"/>
              </a:rPr>
              <a:t>Blue Fire, SilverStar, Wodan Timbur Coaster, Euro Mir</a:t>
            </a:r>
            <a:r>
              <a:rPr lang="es-CO" sz="1600" dirty="0">
                <a:solidFill>
                  <a:srgbClr val="231F20"/>
                </a:solidFill>
                <a:effectLst/>
                <a:latin typeface="KGTurningTables"/>
                <a:ea typeface="Calibri" panose="020F0502020204030204" pitchFamily="34" charset="0"/>
                <a:cs typeface="KGTurningTables"/>
              </a:rPr>
              <a:t> y sin duda no podrá faltar </a:t>
            </a:r>
            <a:r>
              <a:rPr lang="es-CO" sz="1600" b="1" dirty="0">
                <a:solidFill>
                  <a:srgbClr val="7030A0"/>
                </a:solidFill>
                <a:effectLst/>
                <a:latin typeface="KGTurningTables"/>
                <a:ea typeface="Calibri" panose="020F0502020204030204" pitchFamily="34" charset="0"/>
                <a:cs typeface="KGTurningTables"/>
              </a:rPr>
              <a:t>Atlántica super splash.</a:t>
            </a:r>
            <a:r>
              <a:rPr lang="es-CO" sz="1600" dirty="0">
                <a:solidFill>
                  <a:srgbClr val="231F20"/>
                </a:solidFill>
                <a:effectLst/>
                <a:latin typeface="KGTurningTables"/>
                <a:ea typeface="Calibri" panose="020F0502020204030204" pitchFamily="34" charset="0"/>
                <a:cs typeface="KGTurningTables"/>
              </a:rPr>
              <a:t> La adrenalina estará a la orden del día en estas fascinantes atracciones mecánicas. </a:t>
            </a:r>
            <a:r>
              <a:rPr lang="es-CO" sz="1600" b="1" u="sng" dirty="0">
                <a:solidFill>
                  <a:srgbClr val="231F20"/>
                </a:solidFill>
                <a:effectLst/>
                <a:latin typeface="KGTurningTables"/>
                <a:ea typeface="Calibri" panose="020F0502020204030204" pitchFamily="34" charset="0"/>
                <a:cs typeface="KGTurningTables"/>
              </a:rPr>
              <a:t>Cena y Alojamiento</a:t>
            </a:r>
            <a:r>
              <a:rPr lang="es-CO" sz="1600" b="1" dirty="0">
                <a:solidFill>
                  <a:srgbClr val="231F20"/>
                </a:solidFill>
                <a:effectLst/>
                <a:latin typeface="KGTurningTables"/>
                <a:ea typeface="Calibri" panose="020F0502020204030204" pitchFamily="34" charset="0"/>
                <a:cs typeface="KGTurningTables"/>
              </a:rPr>
              <a:t>.</a:t>
            </a:r>
            <a:endParaRPr lang="es-CO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2153F8A-89A4-5625-390B-30FEF220B90E}"/>
              </a:ext>
            </a:extLst>
          </p:cNvPr>
          <p:cNvSpPr txBox="1"/>
          <p:nvPr/>
        </p:nvSpPr>
        <p:spPr>
          <a:xfrm>
            <a:off x="4527905" y="1354140"/>
            <a:ext cx="46330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b="1" dirty="0">
                <a:solidFill>
                  <a:srgbClr val="00B05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DÍA 09, </a:t>
            </a:r>
            <a:r>
              <a:rPr lang="es-CO" sz="1800" b="1" dirty="0">
                <a:solidFill>
                  <a:srgbClr val="1F4E79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junio 28</a:t>
            </a:r>
            <a:r>
              <a:rPr lang="es-CO" sz="1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s-ES" sz="1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EUROPARK (Rust, Alemania) </a:t>
            </a:r>
            <a:endParaRPr lang="es-CO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295B1E1-92BA-5221-E984-C09E7D4C3FF9}"/>
              </a:ext>
            </a:extLst>
          </p:cNvPr>
          <p:cNvSpPr txBox="1"/>
          <p:nvPr/>
        </p:nvSpPr>
        <p:spPr>
          <a:xfrm>
            <a:off x="4527905" y="1712906"/>
            <a:ext cx="476437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1600" b="1" dirty="0">
                <a:solidFill>
                  <a:srgbClr val="231F20"/>
                </a:solidFill>
                <a:effectLst/>
                <a:latin typeface="KGTurningTables"/>
                <a:ea typeface="Calibri" panose="020F0502020204030204" pitchFamily="34" charset="0"/>
                <a:cs typeface="KGTurningTables"/>
              </a:rPr>
              <a:t>Desayuno.</a:t>
            </a:r>
            <a:r>
              <a:rPr lang="es-CO" sz="1600" dirty="0">
                <a:solidFill>
                  <a:srgbClr val="231F20"/>
                </a:solidFill>
                <a:effectLst/>
                <a:latin typeface="KGTurningTables"/>
                <a:ea typeface="Calibri" panose="020F0502020204030204" pitchFamily="34" charset="0"/>
                <a:cs typeface="KGTurningTables"/>
              </a:rPr>
              <a:t>  Este será un día lleno de emociones infinitas. Visitaremos </a:t>
            </a:r>
            <a:r>
              <a:rPr lang="es-CO" sz="1600" b="1" dirty="0">
                <a:solidFill>
                  <a:srgbClr val="7030A0"/>
                </a:solidFill>
                <a:effectLst/>
                <a:latin typeface="KGTurningTables"/>
                <a:ea typeface="Calibri" panose="020F0502020204030204" pitchFamily="34" charset="0"/>
                <a:cs typeface="KGTurningTables"/>
              </a:rPr>
              <a:t>Europa Park</a:t>
            </a:r>
            <a:r>
              <a:rPr lang="es-CO" sz="1600" dirty="0">
                <a:solidFill>
                  <a:srgbClr val="231F20"/>
                </a:solidFill>
                <a:effectLst/>
                <a:latin typeface="KGTurningTables"/>
                <a:ea typeface="Calibri" panose="020F0502020204030204" pitchFamily="34" charset="0"/>
                <a:cs typeface="KGTurningTables"/>
              </a:rPr>
              <a:t> “El parque temático más grande de Europa”. </a:t>
            </a:r>
            <a:endParaRPr lang="es-CO" sz="1600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9D17AD0D-147F-8B96-9AE6-F2AB9DEDEDF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2173" t="14933" r="11541" b="15874"/>
          <a:stretch/>
        </p:blipFill>
        <p:spPr>
          <a:xfrm rot="20126689">
            <a:off x="9456894" y="5649296"/>
            <a:ext cx="468923" cy="425317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B644A9C-7A77-0185-1B50-CD3A383D724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7920"/>
          <a:stretch/>
        </p:blipFill>
        <p:spPr>
          <a:xfrm>
            <a:off x="4527905" y="2648568"/>
            <a:ext cx="4908299" cy="2912420"/>
          </a:xfrm>
          <a:prstGeom prst="rect">
            <a:avLst/>
          </a:prstGeom>
          <a:ln w="38100" cmpd="dbl">
            <a:solidFill>
              <a:schemeClr val="accent6">
                <a:lumMod val="75000"/>
              </a:schemeClr>
            </a:solidFill>
          </a:ln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7E50E3D2-664A-2BA6-5718-C91C131B9CD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1020" y="1343657"/>
            <a:ext cx="3202248" cy="4269664"/>
          </a:xfrm>
          <a:prstGeom prst="rect">
            <a:avLst/>
          </a:prstGeom>
          <a:ln w="38100" cmpd="dbl">
            <a:solidFill>
              <a:schemeClr val="accent6">
                <a:lumMod val="75000"/>
              </a:schemeClr>
            </a:solidFill>
          </a:ln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3B8D09F4-B6D6-FF46-5BF7-69D04E298D9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91782" y="712546"/>
            <a:ext cx="1201581" cy="586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8024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835C56-E7D9-F800-36A7-0CC42817D2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B9788C6F-92A9-CF37-3115-4780D4783F0E}"/>
              </a:ext>
            </a:extLst>
          </p:cNvPr>
          <p:cNvSpPr txBox="1"/>
          <p:nvPr/>
        </p:nvSpPr>
        <p:spPr>
          <a:xfrm>
            <a:off x="2566502" y="1208421"/>
            <a:ext cx="4497377" cy="3567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718" b="1" dirty="0">
                <a:solidFill>
                  <a:srgbClr val="00B05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DÍA 10, </a:t>
            </a:r>
            <a:r>
              <a:rPr lang="es-CO" sz="1718" b="1" dirty="0">
                <a:solidFill>
                  <a:srgbClr val="1F4E79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junio 29</a:t>
            </a:r>
            <a:r>
              <a:rPr lang="es-CO" sz="1718" b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s-ES" sz="1718" b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ESTRASBURGO – LUXEMBURGO</a:t>
            </a:r>
            <a:endParaRPr lang="es-CO" sz="1718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D5B4055-8E8A-AD05-0415-3E4D4574BCAD}"/>
              </a:ext>
            </a:extLst>
          </p:cNvPr>
          <p:cNvSpPr txBox="1"/>
          <p:nvPr/>
        </p:nvSpPr>
        <p:spPr>
          <a:xfrm>
            <a:off x="677414" y="1617508"/>
            <a:ext cx="5004322" cy="1708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tabLst>
                <a:tab pos="563680" algn="l"/>
              </a:tabLst>
            </a:pPr>
            <a:r>
              <a:rPr lang="es-CO" sz="1500" b="1" dirty="0">
                <a:solidFill>
                  <a:srgbClr val="231F2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Desayuno</a:t>
            </a:r>
            <a:r>
              <a:rPr lang="es-CO" sz="1500" dirty="0">
                <a:solidFill>
                  <a:srgbClr val="231F2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. Hoy será un día muy cultural. Partiremos rumbo a </a:t>
            </a:r>
            <a:r>
              <a:rPr lang="es-CO" sz="1500" b="1" dirty="0">
                <a:solidFill>
                  <a:srgbClr val="7030A0"/>
                </a:solidFill>
                <a:latin typeface="KGTurningTables"/>
              </a:rPr>
              <a:t>Estrasburgo</a:t>
            </a:r>
            <a:r>
              <a:rPr lang="es-CO" sz="1500" dirty="0">
                <a:solidFill>
                  <a:srgbClr val="231F2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; una de las llamadas </a:t>
            </a:r>
            <a:r>
              <a:rPr lang="es-CO" sz="1500" b="1" dirty="0">
                <a:solidFill>
                  <a:srgbClr val="7030A0"/>
                </a:solidFill>
                <a:latin typeface="KGTurningTables"/>
              </a:rPr>
              <a:t>tres</a:t>
            </a:r>
            <a:r>
              <a:rPr lang="es-CO" sz="1500" dirty="0">
                <a:solidFill>
                  <a:srgbClr val="231F2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 </a:t>
            </a:r>
            <a:r>
              <a:rPr lang="es-CO" sz="1500" b="1" dirty="0">
                <a:solidFill>
                  <a:srgbClr val="7030A0"/>
                </a:solidFill>
                <a:latin typeface="KGTurningTables"/>
              </a:rPr>
              <a:t>capitales</a:t>
            </a:r>
            <a:r>
              <a:rPr lang="es-CO" sz="1500" dirty="0">
                <a:solidFill>
                  <a:srgbClr val="231F2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 </a:t>
            </a:r>
            <a:r>
              <a:rPr lang="es-CO" sz="1500" b="1" dirty="0">
                <a:solidFill>
                  <a:srgbClr val="7030A0"/>
                </a:solidFill>
                <a:latin typeface="KGTurningTables"/>
              </a:rPr>
              <a:t>europeas</a:t>
            </a:r>
            <a:r>
              <a:rPr lang="es-CO" sz="1500" dirty="0">
                <a:solidFill>
                  <a:srgbClr val="231F2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 junto con </a:t>
            </a:r>
            <a:r>
              <a:rPr lang="es-CO" sz="1500" b="1" dirty="0">
                <a:solidFill>
                  <a:srgbClr val="7030A0"/>
                </a:solidFill>
                <a:latin typeface="KGTurningTables"/>
              </a:rPr>
              <a:t>Luxemburgo</a:t>
            </a:r>
            <a:r>
              <a:rPr lang="es-CO" sz="1500" dirty="0">
                <a:solidFill>
                  <a:srgbClr val="231F2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 y </a:t>
            </a:r>
            <a:r>
              <a:rPr lang="es-CO" sz="1500" b="1" dirty="0">
                <a:solidFill>
                  <a:srgbClr val="7030A0"/>
                </a:solidFill>
                <a:latin typeface="KGTurningTables"/>
              </a:rPr>
              <a:t>Bruselas</a:t>
            </a:r>
            <a:r>
              <a:rPr lang="es-CO" sz="1500" dirty="0">
                <a:solidFill>
                  <a:srgbClr val="231F2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. Su impresionante belleza nos dará su bienvenida. . Recorreremos el casco histórico y conoceremos sus lugares mas emblemáticos como: La </a:t>
            </a:r>
            <a:r>
              <a:rPr lang="es-CO" sz="1500" b="1" dirty="0">
                <a:solidFill>
                  <a:srgbClr val="7030A0"/>
                </a:solidFill>
                <a:latin typeface="KGTurningTables"/>
              </a:rPr>
              <a:t>plaza</a:t>
            </a:r>
            <a:r>
              <a:rPr lang="es-CO" sz="1500" dirty="0">
                <a:solidFill>
                  <a:srgbClr val="231F2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 </a:t>
            </a:r>
            <a:r>
              <a:rPr lang="es-CO" sz="1500" b="1" dirty="0">
                <a:solidFill>
                  <a:srgbClr val="7030A0"/>
                </a:solidFill>
                <a:latin typeface="KGTurningTables"/>
              </a:rPr>
              <a:t>Gutemberg</a:t>
            </a:r>
            <a:r>
              <a:rPr lang="es-CO" sz="1500" dirty="0">
                <a:solidFill>
                  <a:srgbClr val="231F2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, </a:t>
            </a:r>
            <a:r>
              <a:rPr lang="es-CO" sz="1500" b="1" dirty="0">
                <a:solidFill>
                  <a:srgbClr val="7030A0"/>
                </a:solidFill>
                <a:latin typeface="KGTurningTables"/>
              </a:rPr>
              <a:t>el</a:t>
            </a:r>
            <a:r>
              <a:rPr lang="es-CO" sz="1500" dirty="0">
                <a:solidFill>
                  <a:srgbClr val="231F2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 pa</a:t>
            </a:r>
            <a:r>
              <a:rPr lang="es-CO" sz="1500" b="1" dirty="0">
                <a:solidFill>
                  <a:srgbClr val="7030A0"/>
                </a:solidFill>
                <a:latin typeface="KGTurningTables"/>
              </a:rPr>
              <a:t>l</a:t>
            </a:r>
            <a:r>
              <a:rPr lang="es-CO" sz="1500" dirty="0">
                <a:solidFill>
                  <a:srgbClr val="231F2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acio </a:t>
            </a:r>
            <a:r>
              <a:rPr lang="es-CO" sz="1500" b="1" dirty="0">
                <a:solidFill>
                  <a:srgbClr val="7030A0"/>
                </a:solidFill>
                <a:latin typeface="KGTurningTables"/>
              </a:rPr>
              <a:t>Rohan</a:t>
            </a:r>
            <a:r>
              <a:rPr lang="es-CO" sz="1500" dirty="0">
                <a:solidFill>
                  <a:srgbClr val="231F2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,  </a:t>
            </a:r>
            <a:r>
              <a:rPr lang="es-CO" sz="1500" b="1" dirty="0">
                <a:solidFill>
                  <a:srgbClr val="7030A0"/>
                </a:solidFill>
                <a:latin typeface="KGTurningTables"/>
              </a:rPr>
              <a:t>la</a:t>
            </a:r>
            <a:r>
              <a:rPr lang="es-CO" sz="1500" dirty="0">
                <a:solidFill>
                  <a:srgbClr val="231F2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 </a:t>
            </a:r>
            <a:r>
              <a:rPr lang="es-CO" sz="1500" b="1" dirty="0">
                <a:solidFill>
                  <a:srgbClr val="7030A0"/>
                </a:solidFill>
                <a:latin typeface="KGTurningTables"/>
              </a:rPr>
              <a:t>plaza</a:t>
            </a:r>
            <a:r>
              <a:rPr lang="es-CO" sz="1500" dirty="0">
                <a:solidFill>
                  <a:srgbClr val="231F2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 </a:t>
            </a:r>
            <a:r>
              <a:rPr lang="es-CO" sz="1500" b="1" dirty="0">
                <a:solidFill>
                  <a:srgbClr val="7030A0"/>
                </a:solidFill>
                <a:latin typeface="KGTurningTables"/>
              </a:rPr>
              <a:t>kléber</a:t>
            </a:r>
            <a:r>
              <a:rPr lang="es-CO" sz="1500" dirty="0">
                <a:solidFill>
                  <a:srgbClr val="231F2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 y la imperdible </a:t>
            </a:r>
            <a:r>
              <a:rPr lang="es-CO" sz="1500" b="1" dirty="0">
                <a:solidFill>
                  <a:srgbClr val="7030A0"/>
                </a:solidFill>
                <a:latin typeface="KGTurningTables"/>
              </a:rPr>
              <a:t>catedral</a:t>
            </a:r>
            <a:r>
              <a:rPr lang="es-CO" sz="1500" dirty="0">
                <a:solidFill>
                  <a:srgbClr val="231F2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 de </a:t>
            </a:r>
            <a:r>
              <a:rPr lang="es-CO" sz="1500" b="1" dirty="0">
                <a:solidFill>
                  <a:srgbClr val="7030A0"/>
                </a:solidFill>
                <a:latin typeface="KGTurningTables"/>
              </a:rPr>
              <a:t>Notre</a:t>
            </a:r>
            <a:r>
              <a:rPr lang="es-CO" sz="1500" dirty="0">
                <a:solidFill>
                  <a:srgbClr val="231F2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 </a:t>
            </a:r>
            <a:r>
              <a:rPr lang="es-CO" sz="1500" b="1" dirty="0">
                <a:solidFill>
                  <a:srgbClr val="7030A0"/>
                </a:solidFill>
                <a:latin typeface="KGTurningTables"/>
              </a:rPr>
              <a:t>Dame</a:t>
            </a:r>
            <a:r>
              <a:rPr lang="es-CO" sz="1500" dirty="0">
                <a:solidFill>
                  <a:srgbClr val="231F2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 de Estrasburgo.</a:t>
            </a:r>
            <a:endParaRPr lang="es-CO" sz="15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010C8C5-4B3C-BFAA-E580-607D76061EC1}"/>
              </a:ext>
            </a:extLst>
          </p:cNvPr>
          <p:cNvSpPr txBox="1"/>
          <p:nvPr/>
        </p:nvSpPr>
        <p:spPr>
          <a:xfrm>
            <a:off x="1805637" y="5994551"/>
            <a:ext cx="7027077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tabLst>
                <a:tab pos="590550" algn="l"/>
              </a:tabLst>
              <a:defRPr sz="1500">
                <a:solidFill>
                  <a:srgbClr val="231F20"/>
                </a:solidFill>
                <a:effectLst/>
                <a:latin typeface="KGTurningTables"/>
                <a:ea typeface="Calibri" panose="020F0502020204030204" pitchFamily="34" charset="0"/>
                <a:cs typeface="KGTurningTables"/>
              </a:defRPr>
            </a:lvl1pPr>
          </a:lstStyle>
          <a:p>
            <a:r>
              <a:rPr lang="es-CO" dirty="0"/>
              <a:t>Después del tiempo de almuerzo partiremos hacia </a:t>
            </a:r>
            <a:r>
              <a:rPr lang="es-CO" b="1" dirty="0">
                <a:solidFill>
                  <a:srgbClr val="7030A0"/>
                </a:solidFill>
              </a:rPr>
              <a:t>Luxemburgo</a:t>
            </a:r>
            <a:r>
              <a:rPr lang="es-CO" dirty="0"/>
              <a:t>; disfrutaremos de una caminata por esta apacible y hermosa ciudad </a:t>
            </a:r>
            <a:r>
              <a:rPr lang="es-CO" b="1" dirty="0">
                <a:solidFill>
                  <a:srgbClr val="7030A0"/>
                </a:solidFill>
              </a:rPr>
              <a:t>medieval</a:t>
            </a:r>
            <a:r>
              <a:rPr lang="es-CO" dirty="0"/>
              <a:t> </a:t>
            </a:r>
            <a:r>
              <a:rPr lang="es-CO" b="1" dirty="0">
                <a:solidFill>
                  <a:srgbClr val="7030A0"/>
                </a:solidFill>
              </a:rPr>
              <a:t>fortificada </a:t>
            </a:r>
            <a:r>
              <a:rPr lang="es-CO" dirty="0"/>
              <a:t>que se ubica en riscos escarpados. </a:t>
            </a:r>
            <a:r>
              <a:rPr lang="es-CO" b="1" dirty="0"/>
              <a:t>Cena y Alojamiento.</a:t>
            </a:r>
            <a:endParaRPr lang="es-CO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A8E391B0-3064-F4A5-E741-92636177737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40427" r="1967" b="1"/>
          <a:stretch>
            <a:fillRect/>
          </a:stretch>
        </p:blipFill>
        <p:spPr>
          <a:xfrm>
            <a:off x="2409614" y="3468395"/>
            <a:ext cx="2909561" cy="2356406"/>
          </a:xfrm>
          <a:prstGeom prst="rect">
            <a:avLst/>
          </a:prstGeom>
          <a:noFill/>
          <a:ln w="28575">
            <a:solidFill>
              <a:srgbClr val="C45911"/>
            </a:solidFill>
            <a:miter lim="800000"/>
            <a:headEnd/>
            <a:tailEnd/>
          </a:ln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FC511D74-9AE2-62E9-BE37-0DFD3D4390F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4942" t="66032" r="4380" b="6463"/>
          <a:stretch/>
        </p:blipFill>
        <p:spPr>
          <a:xfrm>
            <a:off x="733030" y="3127069"/>
            <a:ext cx="694148" cy="622391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343C74C7-ED3F-D85F-5D30-4A7697D0D08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64221" r="63691" b="4570"/>
          <a:stretch/>
        </p:blipFill>
        <p:spPr>
          <a:xfrm rot="5400000" flipH="1">
            <a:off x="7409337" y="658651"/>
            <a:ext cx="565178" cy="511143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3C0B20C3-F5DF-5704-7C5A-45BB47B3B4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85249" y="5994551"/>
            <a:ext cx="358217" cy="358217"/>
          </a:xfrm>
          <a:prstGeom prst="rect">
            <a:avLst/>
          </a:prstGeom>
        </p:spPr>
      </p:pic>
      <p:pic>
        <p:nvPicPr>
          <p:cNvPr id="10" name="Picture 4" descr="Dibujo De Dos Globos Con Formas Del Corazón Ilustración del Vector -  Ilustración de rojo, trazado: 110900182">
            <a:extLst>
              <a:ext uri="{FF2B5EF4-FFF2-40B4-BE49-F238E27FC236}">
                <a16:creationId xmlns:a16="http://schemas.microsoft.com/office/drawing/2014/main" id="{F246A1B6-96AC-50CE-8DA0-02037C18A8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98" t="8230" r="23128" b="4527"/>
          <a:stretch/>
        </p:blipFill>
        <p:spPr bwMode="auto">
          <a:xfrm>
            <a:off x="9704641" y="4922196"/>
            <a:ext cx="358217" cy="585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BA2176AF-CA5A-34EF-6FB5-623398EEFBEA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19832" r="1026"/>
          <a:stretch>
            <a:fillRect/>
          </a:stretch>
        </p:blipFill>
        <p:spPr>
          <a:xfrm>
            <a:off x="5774668" y="1707849"/>
            <a:ext cx="3837041" cy="4143975"/>
          </a:xfrm>
          <a:prstGeom prst="rect">
            <a:avLst/>
          </a:prstGeom>
          <a:noFill/>
          <a:ln w="28575">
            <a:solidFill>
              <a:srgbClr val="C45911"/>
            </a:solidFill>
            <a:miter lim="800000"/>
            <a:headEnd/>
            <a:tailEnd/>
          </a:ln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84F83F6F-F575-8946-ACB6-4A61AA00D79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7017" y="3715966"/>
            <a:ext cx="1629665" cy="2118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9537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F0B7522-9C40-E7EC-29F8-E38507D6E2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9F0B228C-CCDD-C989-7772-9DC14CF68222}"/>
              </a:ext>
            </a:extLst>
          </p:cNvPr>
          <p:cNvSpPr txBox="1"/>
          <p:nvPr/>
        </p:nvSpPr>
        <p:spPr>
          <a:xfrm>
            <a:off x="1599185" y="5408203"/>
            <a:ext cx="8239407" cy="124649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1500" b="1">
                <a:solidFill>
                  <a:srgbClr val="231F20"/>
                </a:solidFill>
                <a:effectLst/>
                <a:latin typeface="KGTurningTables"/>
                <a:ea typeface="Calibri" panose="020F0502020204030204" pitchFamily="34" charset="0"/>
                <a:cs typeface="KGTurningTables"/>
              </a:defRPr>
            </a:lvl1pPr>
          </a:lstStyle>
          <a:p>
            <a:r>
              <a:rPr lang="es-ES" b="0" dirty="0"/>
              <a:t>Luego conoceremos </a:t>
            </a:r>
            <a:r>
              <a:rPr lang="es-ES" dirty="0">
                <a:solidFill>
                  <a:srgbClr val="7030A0"/>
                </a:solidFill>
              </a:rPr>
              <a:t>Brujas</a:t>
            </a:r>
            <a:r>
              <a:rPr lang="es-ES" b="0" dirty="0"/>
              <a:t>. Esta bella y </a:t>
            </a:r>
            <a:r>
              <a:rPr lang="es-ES" dirty="0">
                <a:solidFill>
                  <a:srgbClr val="7030A0"/>
                </a:solidFill>
              </a:rPr>
              <a:t>romántica</a:t>
            </a:r>
            <a:r>
              <a:rPr lang="es-ES" b="0" dirty="0"/>
              <a:t> ciudad es una de las más </a:t>
            </a:r>
            <a:r>
              <a:rPr lang="es-ES" dirty="0">
                <a:solidFill>
                  <a:srgbClr val="7030A0"/>
                </a:solidFill>
              </a:rPr>
              <a:t>hermosas</a:t>
            </a:r>
            <a:r>
              <a:rPr lang="es-ES" b="0" dirty="0"/>
              <a:t> de </a:t>
            </a:r>
            <a:r>
              <a:rPr lang="es-ES" dirty="0">
                <a:solidFill>
                  <a:srgbClr val="7030A0"/>
                </a:solidFill>
              </a:rPr>
              <a:t>Europa</a:t>
            </a:r>
            <a:r>
              <a:rPr lang="es-ES" b="0" dirty="0"/>
              <a:t>, un completo </a:t>
            </a:r>
            <a:r>
              <a:rPr lang="es-ES" dirty="0">
                <a:solidFill>
                  <a:srgbClr val="7030A0"/>
                </a:solidFill>
              </a:rPr>
              <a:t>museo</a:t>
            </a:r>
            <a:r>
              <a:rPr lang="es-ES" b="0" dirty="0"/>
              <a:t> </a:t>
            </a:r>
            <a:r>
              <a:rPr lang="es-ES" dirty="0">
                <a:solidFill>
                  <a:srgbClr val="7030A0"/>
                </a:solidFill>
              </a:rPr>
              <a:t>pintoresco</a:t>
            </a:r>
            <a:r>
              <a:rPr lang="es-ES" b="0" dirty="0"/>
              <a:t> en el que disfrutaremos de </a:t>
            </a:r>
            <a:r>
              <a:rPr lang="es-ES" dirty="0">
                <a:solidFill>
                  <a:srgbClr val="7030A0"/>
                </a:solidFill>
              </a:rPr>
              <a:t>castillos</a:t>
            </a:r>
            <a:r>
              <a:rPr lang="es-ES" b="0" dirty="0"/>
              <a:t>, igle</a:t>
            </a:r>
            <a:r>
              <a:rPr lang="es-ES" dirty="0">
                <a:solidFill>
                  <a:srgbClr val="7030A0"/>
                </a:solidFill>
              </a:rPr>
              <a:t>s</a:t>
            </a:r>
            <a:r>
              <a:rPr lang="es-ES" b="0" dirty="0"/>
              <a:t>ias, famosos canales de este puerto considerado </a:t>
            </a:r>
            <a:r>
              <a:rPr lang="es-ES" dirty="0">
                <a:solidFill>
                  <a:srgbClr val="7030A0"/>
                </a:solidFill>
              </a:rPr>
              <a:t>Patrimonio</a:t>
            </a:r>
            <a:r>
              <a:rPr lang="es-ES" b="0" dirty="0"/>
              <a:t> </a:t>
            </a:r>
            <a:r>
              <a:rPr lang="es-ES" dirty="0">
                <a:solidFill>
                  <a:srgbClr val="7030A0"/>
                </a:solidFill>
              </a:rPr>
              <a:t>de</a:t>
            </a:r>
            <a:r>
              <a:rPr lang="es-ES" b="0" dirty="0"/>
              <a:t> </a:t>
            </a:r>
            <a:r>
              <a:rPr lang="es-ES" dirty="0">
                <a:solidFill>
                  <a:srgbClr val="7030A0"/>
                </a:solidFill>
              </a:rPr>
              <a:t>la</a:t>
            </a:r>
            <a:r>
              <a:rPr lang="es-ES" b="0" dirty="0"/>
              <a:t> </a:t>
            </a:r>
            <a:r>
              <a:rPr lang="es-ES" dirty="0">
                <a:solidFill>
                  <a:srgbClr val="7030A0"/>
                </a:solidFill>
              </a:rPr>
              <a:t>Humanidad</a:t>
            </a:r>
            <a:r>
              <a:rPr lang="es-ES" b="0" dirty="0"/>
              <a:t> y una de las mejor conservadas de la época medieval en Europa. Visitaremos la </a:t>
            </a:r>
            <a:r>
              <a:rPr lang="es-ES" dirty="0">
                <a:solidFill>
                  <a:srgbClr val="7030A0"/>
                </a:solidFill>
              </a:rPr>
              <a:t>Plaza</a:t>
            </a:r>
            <a:r>
              <a:rPr lang="es-ES" b="0" dirty="0"/>
              <a:t> </a:t>
            </a:r>
            <a:r>
              <a:rPr lang="es-ES" dirty="0">
                <a:solidFill>
                  <a:srgbClr val="7030A0"/>
                </a:solidFill>
              </a:rPr>
              <a:t>Mayor</a:t>
            </a:r>
            <a:r>
              <a:rPr lang="es-ES" b="0" dirty="0"/>
              <a:t>, La </a:t>
            </a:r>
            <a:r>
              <a:rPr lang="es-ES" dirty="0">
                <a:solidFill>
                  <a:srgbClr val="7030A0"/>
                </a:solidFill>
              </a:rPr>
              <a:t>Plaza</a:t>
            </a:r>
            <a:r>
              <a:rPr lang="es-ES" b="0" dirty="0"/>
              <a:t> de </a:t>
            </a:r>
            <a:r>
              <a:rPr lang="es-ES" dirty="0">
                <a:solidFill>
                  <a:srgbClr val="7030A0"/>
                </a:solidFill>
              </a:rPr>
              <a:t>Burg</a:t>
            </a:r>
            <a:r>
              <a:rPr lang="es-ES" b="0" dirty="0"/>
              <a:t> con el </a:t>
            </a:r>
            <a:r>
              <a:rPr lang="es-ES" dirty="0">
                <a:solidFill>
                  <a:srgbClr val="7030A0"/>
                </a:solidFill>
              </a:rPr>
              <a:t>Ayuntamiento</a:t>
            </a:r>
            <a:r>
              <a:rPr lang="es-ES" b="0" dirty="0"/>
              <a:t>, El </a:t>
            </a:r>
            <a:r>
              <a:rPr lang="es-ES" dirty="0">
                <a:solidFill>
                  <a:srgbClr val="7030A0"/>
                </a:solidFill>
              </a:rPr>
              <a:t>Palacio</a:t>
            </a:r>
            <a:r>
              <a:rPr lang="es-ES" b="0" dirty="0"/>
              <a:t> de </a:t>
            </a:r>
            <a:r>
              <a:rPr lang="es-ES" dirty="0">
                <a:solidFill>
                  <a:srgbClr val="7030A0"/>
                </a:solidFill>
              </a:rPr>
              <a:t>Justicia</a:t>
            </a:r>
            <a:r>
              <a:rPr lang="es-ES" b="0" dirty="0"/>
              <a:t> y La </a:t>
            </a:r>
            <a:r>
              <a:rPr lang="es-ES" dirty="0">
                <a:solidFill>
                  <a:srgbClr val="7030A0"/>
                </a:solidFill>
              </a:rPr>
              <a:t>Basílica</a:t>
            </a:r>
            <a:r>
              <a:rPr lang="es-ES" b="0" dirty="0"/>
              <a:t> de la </a:t>
            </a:r>
            <a:r>
              <a:rPr lang="es-ES" dirty="0">
                <a:solidFill>
                  <a:srgbClr val="7030A0"/>
                </a:solidFill>
              </a:rPr>
              <a:t>Santa</a:t>
            </a:r>
            <a:r>
              <a:rPr lang="es-ES" b="0" dirty="0"/>
              <a:t> </a:t>
            </a:r>
            <a:r>
              <a:rPr lang="es-ES" dirty="0">
                <a:solidFill>
                  <a:srgbClr val="7030A0"/>
                </a:solidFill>
              </a:rPr>
              <a:t>Sangre</a:t>
            </a:r>
            <a:r>
              <a:rPr lang="es-ES" b="0" dirty="0"/>
              <a:t>. </a:t>
            </a:r>
            <a:r>
              <a:rPr lang="es-ES" dirty="0"/>
              <a:t>Cena y Alojamiento.</a:t>
            </a:r>
            <a:endParaRPr lang="es-CO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B4A74D3-0CB2-9AB9-9633-8304382AA1F6}"/>
              </a:ext>
            </a:extLst>
          </p:cNvPr>
          <p:cNvSpPr txBox="1"/>
          <p:nvPr/>
        </p:nvSpPr>
        <p:spPr>
          <a:xfrm>
            <a:off x="3147063" y="1150004"/>
            <a:ext cx="4231775" cy="3567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CO" sz="1718" b="1" dirty="0">
                <a:solidFill>
                  <a:srgbClr val="00B05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DÍA 11, </a:t>
            </a:r>
            <a:r>
              <a:rPr lang="es-CO" sz="1718" b="1" dirty="0">
                <a:solidFill>
                  <a:srgbClr val="1F4E79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junio 30 </a:t>
            </a:r>
            <a:r>
              <a:rPr lang="es-CO" sz="1718" b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s-ES" sz="1718" b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BRUSELAS – BRUJAS </a:t>
            </a:r>
            <a:endParaRPr lang="es-CO" sz="1718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3892DCA-C25D-3C17-1298-3E6356E80BDB}"/>
              </a:ext>
            </a:extLst>
          </p:cNvPr>
          <p:cNvSpPr txBox="1"/>
          <p:nvPr/>
        </p:nvSpPr>
        <p:spPr>
          <a:xfrm>
            <a:off x="727414" y="1456812"/>
            <a:ext cx="8239407" cy="8079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1550" b="1" dirty="0">
                <a:solidFill>
                  <a:srgbClr val="231F2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Desayuno</a:t>
            </a:r>
            <a:r>
              <a:rPr lang="es-CO" sz="1550" dirty="0">
                <a:solidFill>
                  <a:srgbClr val="231F2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. Hoy es el día de conocer </a:t>
            </a:r>
            <a:r>
              <a:rPr lang="es-CO" sz="1550" b="1" dirty="0">
                <a:solidFill>
                  <a:srgbClr val="7030A0"/>
                </a:solidFill>
                <a:latin typeface="KGTurningTables"/>
              </a:rPr>
              <a:t>Bruselas</a:t>
            </a:r>
            <a:r>
              <a:rPr lang="es-CO" sz="1550" dirty="0">
                <a:solidFill>
                  <a:srgbClr val="231F2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, capital de </a:t>
            </a:r>
            <a:r>
              <a:rPr lang="es-CO" sz="1550" b="1" dirty="0">
                <a:solidFill>
                  <a:srgbClr val="7030A0"/>
                </a:solidFill>
                <a:latin typeface="KGTurningTables"/>
              </a:rPr>
              <a:t>Bélgica</a:t>
            </a:r>
            <a:r>
              <a:rPr lang="es-CO" sz="1550" dirty="0">
                <a:solidFill>
                  <a:srgbClr val="231F2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, reconocida por su </a:t>
            </a:r>
            <a:r>
              <a:rPr lang="es-CO" sz="1550" b="1" dirty="0">
                <a:solidFill>
                  <a:srgbClr val="7030A0"/>
                </a:solidFill>
                <a:latin typeface="KGTurningTables"/>
              </a:rPr>
              <a:t>modernidad</a:t>
            </a:r>
            <a:r>
              <a:rPr lang="es-CO" sz="1550" dirty="0">
                <a:solidFill>
                  <a:srgbClr val="231F20"/>
                </a:solidFill>
                <a:latin typeface="KGTurningTables"/>
                <a:ea typeface="Calibri" panose="020F0502020204030204" pitchFamily="34" charset="0"/>
                <a:cs typeface="KGTurningTables"/>
              </a:rPr>
              <a:t>. Recorreremos sus principales atracciones; entre </a:t>
            </a:r>
            <a:r>
              <a:rPr lang="es-CO" sz="1550" dirty="0">
                <a:solidFill>
                  <a:srgbClr val="231F20"/>
                </a:solidFill>
                <a:latin typeface="KGTurningTables"/>
              </a:rPr>
              <a:t>ellas el</a:t>
            </a:r>
            <a:r>
              <a:rPr lang="es-MX" sz="1550" dirty="0">
                <a:solidFill>
                  <a:srgbClr val="231F20"/>
                </a:solidFill>
                <a:latin typeface="KGTurningTables"/>
              </a:rPr>
              <a:t> </a:t>
            </a:r>
            <a:r>
              <a:rPr lang="es-MX" sz="1550" b="1" dirty="0">
                <a:solidFill>
                  <a:srgbClr val="7030A0"/>
                </a:solidFill>
                <a:latin typeface="KGTurningTables"/>
              </a:rPr>
              <a:t>Atomium</a:t>
            </a:r>
            <a:r>
              <a:rPr lang="es-MX" sz="1550" dirty="0">
                <a:solidFill>
                  <a:srgbClr val="231F20"/>
                </a:solidFill>
                <a:latin typeface="KGTurningTables"/>
              </a:rPr>
              <a:t>; estructura de </a:t>
            </a:r>
            <a:r>
              <a:rPr lang="es-MX" sz="1550" b="1" dirty="0">
                <a:solidFill>
                  <a:srgbClr val="7030A0"/>
                </a:solidFill>
                <a:latin typeface="KGTurningTables"/>
              </a:rPr>
              <a:t>102 metros </a:t>
            </a:r>
            <a:r>
              <a:rPr lang="es-MX" sz="1550" dirty="0">
                <a:solidFill>
                  <a:srgbClr val="231F20"/>
                </a:solidFill>
                <a:latin typeface="KGTurningTables"/>
              </a:rPr>
              <a:t>de altura que representa un cristal de hierro ampliado </a:t>
            </a:r>
            <a:r>
              <a:rPr lang="es-MX" sz="1550" b="1" dirty="0">
                <a:solidFill>
                  <a:srgbClr val="7030A0"/>
                </a:solidFill>
                <a:latin typeface="KGTurningTables"/>
              </a:rPr>
              <a:t>165</a:t>
            </a:r>
            <a:r>
              <a:rPr lang="es-MX" sz="1550" dirty="0">
                <a:solidFill>
                  <a:srgbClr val="231F20"/>
                </a:solidFill>
                <a:latin typeface="KGTurningTables"/>
              </a:rPr>
              <a:t> </a:t>
            </a:r>
            <a:r>
              <a:rPr lang="es-MX" sz="1550" b="1" dirty="0">
                <a:solidFill>
                  <a:srgbClr val="7030A0"/>
                </a:solidFill>
                <a:latin typeface="KGTurningTables"/>
              </a:rPr>
              <a:t>mil</a:t>
            </a:r>
            <a:r>
              <a:rPr lang="es-MX" sz="1550" dirty="0">
                <a:solidFill>
                  <a:srgbClr val="231F20"/>
                </a:solidFill>
                <a:latin typeface="KGTurningTables"/>
              </a:rPr>
              <a:t> </a:t>
            </a:r>
            <a:r>
              <a:rPr lang="es-MX" sz="1550" b="1" dirty="0">
                <a:solidFill>
                  <a:srgbClr val="7030A0"/>
                </a:solidFill>
                <a:latin typeface="KGTurningTables"/>
              </a:rPr>
              <a:t>millones</a:t>
            </a:r>
            <a:r>
              <a:rPr lang="es-MX" sz="1550" dirty="0">
                <a:solidFill>
                  <a:srgbClr val="231F20"/>
                </a:solidFill>
                <a:latin typeface="KGTurningTables"/>
              </a:rPr>
              <a:t> de veces.​</a:t>
            </a:r>
            <a:endParaRPr lang="es-CO" sz="1550" dirty="0">
              <a:solidFill>
                <a:srgbClr val="231F20"/>
              </a:solidFill>
              <a:latin typeface="KGTurningTables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89E8D64-4A37-09CE-A9A5-7715C409CA5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4942" t="66032" r="4380" b="6463"/>
          <a:stretch/>
        </p:blipFill>
        <p:spPr>
          <a:xfrm>
            <a:off x="845020" y="4806314"/>
            <a:ext cx="592003" cy="530806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0B8D27BB-E9C3-E8BC-B287-C1C2ED3BBC6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64221" r="63691" b="4570"/>
          <a:stretch/>
        </p:blipFill>
        <p:spPr>
          <a:xfrm rot="5400000" flipH="1">
            <a:off x="782752" y="3811786"/>
            <a:ext cx="682576" cy="617316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76679346-ACC7-5436-09CE-4B29AFA524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4650" y="2531679"/>
            <a:ext cx="732373" cy="732373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784301B4-D50F-593E-212C-A1D8BB5292A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29544"/>
          <a:stretch/>
        </p:blipFill>
        <p:spPr>
          <a:xfrm>
            <a:off x="5919491" y="2354829"/>
            <a:ext cx="3175967" cy="2982291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9B2AD2EC-CE97-90DE-DBA9-8C2BC381731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26153" y="1622457"/>
            <a:ext cx="642268" cy="642268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281F501B-4B51-88B6-CFDB-FFE2A9B3E9C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96355" y="2354829"/>
            <a:ext cx="3976389" cy="2982291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88529FCC-4642-3F2B-88B8-BE18CA55F32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141808" y="4455611"/>
            <a:ext cx="875388" cy="875388"/>
          </a:xfrm>
          <a:prstGeom prst="rect">
            <a:avLst/>
          </a:prstGeom>
        </p:spPr>
      </p:pic>
      <p:pic>
        <p:nvPicPr>
          <p:cNvPr id="14" name="Picture 4" descr="Dibujo De Dos Globos Con Formas Del Corazón Ilustración del Vector -  Ilustración de rojo, trazado: 110900182">
            <a:extLst>
              <a:ext uri="{FF2B5EF4-FFF2-40B4-BE49-F238E27FC236}">
                <a16:creationId xmlns:a16="http://schemas.microsoft.com/office/drawing/2014/main" id="{C0B854C9-E0E7-8F90-2CE3-CC2CAD7523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98" t="8230" r="23128" b="4527"/>
          <a:stretch/>
        </p:blipFill>
        <p:spPr bwMode="auto">
          <a:xfrm>
            <a:off x="9201734" y="3264052"/>
            <a:ext cx="523928" cy="856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81348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1315</TotalTime>
  <Words>2555</Words>
  <Application>Microsoft Office PowerPoint</Application>
  <PresentationFormat>Personalizado</PresentationFormat>
  <Paragraphs>156</Paragraphs>
  <Slides>20</Slides>
  <Notes>20</Notes>
  <HiddenSlides>0</HiddenSlides>
  <MMClips>0</MMClips>
  <ScaleCrop>false</ScaleCrop>
  <HeadingPairs>
    <vt:vector size="6" baseType="variant">
      <vt:variant>
        <vt:lpstr>Fuentes usadas</vt:lpstr>
      </vt:variant>
      <vt:variant>
        <vt:i4>17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38" baseType="lpstr">
      <vt:lpstr>Algerian</vt:lpstr>
      <vt:lpstr>Arial</vt:lpstr>
      <vt:lpstr>Arial Narrow</vt:lpstr>
      <vt:lpstr>Bahnschrift Light</vt:lpstr>
      <vt:lpstr>Bahnschrift SemiBold</vt:lpstr>
      <vt:lpstr>Bahnschrift SemiBold SemiConden</vt:lpstr>
      <vt:lpstr>Brush Script MT</vt:lpstr>
      <vt:lpstr>Calibri</vt:lpstr>
      <vt:lpstr>Calibri Light</vt:lpstr>
      <vt:lpstr>Comic Sans MS</vt:lpstr>
      <vt:lpstr>Curlz MT</vt:lpstr>
      <vt:lpstr>DINCondensed-Bold</vt:lpstr>
      <vt:lpstr>KGTurningTables</vt:lpstr>
      <vt:lpstr>Kometa Light</vt:lpstr>
      <vt:lpstr>Symbol</vt:lpstr>
      <vt:lpstr>Times New Roman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Microsoft Office User</dc:creator>
  <cp:lastModifiedBy>JAVIER GALVIZ</cp:lastModifiedBy>
  <cp:revision>50</cp:revision>
  <dcterms:created xsi:type="dcterms:W3CDTF">2024-01-12T13:01:58Z</dcterms:created>
  <dcterms:modified xsi:type="dcterms:W3CDTF">2026-07-17T23:48:17Z</dcterms:modified>
</cp:coreProperties>
</file>