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95" r:id="rId2"/>
    <p:sldId id="289" r:id="rId3"/>
    <p:sldId id="292" r:id="rId4"/>
    <p:sldId id="294" r:id="rId5"/>
    <p:sldId id="267" r:id="rId6"/>
    <p:sldId id="268" r:id="rId7"/>
    <p:sldId id="275" r:id="rId8"/>
    <p:sldId id="296" r:id="rId9"/>
    <p:sldId id="277" r:id="rId10"/>
    <p:sldId id="278" r:id="rId11"/>
    <p:sldId id="269" r:id="rId12"/>
    <p:sldId id="279" r:id="rId13"/>
    <p:sldId id="272" r:id="rId14"/>
    <p:sldId id="297" r:id="rId15"/>
    <p:sldId id="283" r:id="rId16"/>
    <p:sldId id="273" r:id="rId17"/>
    <p:sldId id="284" r:id="rId18"/>
    <p:sldId id="299" r:id="rId19"/>
    <p:sldId id="286" r:id="rId20"/>
    <p:sldId id="287" r:id="rId21"/>
    <p:sldId id="288" r:id="rId22"/>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674"/>
  </p:normalViewPr>
  <p:slideViewPr>
    <p:cSldViewPr snapToGrid="0">
      <p:cViewPr varScale="1">
        <p:scale>
          <a:sx n="85" d="100"/>
          <a:sy n="85" d="100"/>
        </p:scale>
        <p:origin x="13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DF53AE9-2000-A142-A552-2C42F9511141}" type="datetimeFigureOut">
              <a:rPr lang="es-CO" smtClean="0"/>
              <a:t>18/05/2023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90009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DF53AE9-2000-A142-A552-2C42F9511141}" type="datetimeFigureOut">
              <a:rPr lang="es-CO" smtClean="0"/>
              <a:t>18/05/2023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3182903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DF53AE9-2000-A142-A552-2C42F9511141}" type="datetimeFigureOut">
              <a:rPr lang="es-CO" smtClean="0"/>
              <a:t>18/05/2023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33363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DF53AE9-2000-A142-A552-2C42F9511141}" type="datetimeFigureOut">
              <a:rPr lang="es-CO" smtClean="0"/>
              <a:t>18/05/2023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3774371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DF53AE9-2000-A142-A552-2C42F9511141}" type="datetimeFigureOut">
              <a:rPr lang="es-CO" smtClean="0"/>
              <a:t>18/05/2023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870995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DF53AE9-2000-A142-A552-2C42F9511141}" type="datetimeFigureOut">
              <a:rPr lang="es-CO" smtClean="0"/>
              <a:t>18/05/2023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155915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F53AE9-2000-A142-A552-2C42F9511141}" type="datetimeFigureOut">
              <a:rPr lang="es-CO" smtClean="0"/>
              <a:t>18/05/2023</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255242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DF53AE9-2000-A142-A552-2C42F9511141}" type="datetimeFigureOut">
              <a:rPr lang="es-CO" smtClean="0"/>
              <a:t>18/05/2023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1171549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DF53AE9-2000-A142-A552-2C42F9511141}" type="datetimeFigureOut">
              <a:rPr lang="es-CO" smtClean="0"/>
              <a:t>18/05/2023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2731523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DF53AE9-2000-A142-A552-2C42F9511141}" type="datetimeFigureOut">
              <a:rPr lang="es-CO" smtClean="0"/>
              <a:t>18/05/2023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3533162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DF53AE9-2000-A142-A552-2C42F9511141}" type="datetimeFigureOut">
              <a:rPr lang="es-CO" smtClean="0"/>
              <a:t>18/05/2023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98C1775-DD1C-F044-BCF7-012D76DA9882}" type="slidenum">
              <a:rPr lang="es-CO" smtClean="0"/>
              <a:t>‹Nº›</a:t>
            </a:fld>
            <a:endParaRPr lang="es-CO"/>
          </a:p>
        </p:txBody>
      </p:sp>
    </p:spTree>
    <p:extLst>
      <p:ext uri="{BB962C8B-B14F-4D97-AF65-F5344CB8AC3E}">
        <p14:creationId xmlns:p14="http://schemas.microsoft.com/office/powerpoint/2010/main" val="1036985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F53AE9-2000-A142-A552-2C42F9511141}" type="datetimeFigureOut">
              <a:rPr lang="es-CO" smtClean="0"/>
              <a:t>18/05/2023</a:t>
            </a:fld>
            <a:endParaRPr lang="es-C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C1775-DD1C-F044-BCF7-012D76DA9882}" type="slidenum">
              <a:rPr lang="es-CO" smtClean="0"/>
              <a:t>‹Nº›</a:t>
            </a:fld>
            <a:endParaRPr lang="es-CO"/>
          </a:p>
        </p:txBody>
      </p:sp>
    </p:spTree>
    <p:extLst>
      <p:ext uri="{BB962C8B-B14F-4D97-AF65-F5344CB8AC3E}">
        <p14:creationId xmlns:p14="http://schemas.microsoft.com/office/powerpoint/2010/main" val="39336233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12.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5.png"/><Relationship Id="rId7"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2.jpe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5.pn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0.gif"/><Relationship Id="rId5" Type="http://schemas.openxmlformats.org/officeDocument/2006/relationships/image" Target="../media/image39.jpeg"/><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43.JPG"/><Relationship Id="rId4" Type="http://schemas.openxmlformats.org/officeDocument/2006/relationships/image" Target="../media/image42.png"/><Relationship Id="rId9" Type="http://schemas.openxmlformats.org/officeDocument/2006/relationships/image" Target="../media/image11.jpeg"/></Relationships>
</file>

<file path=ppt/slides/_rels/slide12.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4.jpeg"/><Relationship Id="rId7" Type="http://schemas.openxmlformats.org/officeDocument/2006/relationships/image" Target="../media/image46.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5.JPG"/><Relationship Id="rId4" Type="http://schemas.openxmlformats.org/officeDocument/2006/relationships/image" Target="../media/image12.jpe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2.jpeg"/><Relationship Id="rId7" Type="http://schemas.openxmlformats.org/officeDocument/2006/relationships/image" Target="../media/image52.pn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G"/><Relationship Id="rId4" Type="http://schemas.openxmlformats.org/officeDocument/2006/relationships/image" Target="../media/image49.JP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1.png"/><Relationship Id="rId7"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55.jpe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pn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jpeg"/><Relationship Id="rId9" Type="http://schemas.openxmlformats.org/officeDocument/2006/relationships/image" Target="../media/image63.jpeg"/></Relationships>
</file>

<file path=ppt/slides/_rels/slide16.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48.jpeg"/><Relationship Id="rId7" Type="http://schemas.openxmlformats.org/officeDocument/2006/relationships/image" Target="../media/image61.jpe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52.png"/><Relationship Id="rId4" Type="http://schemas.openxmlformats.org/officeDocument/2006/relationships/image" Target="../media/image65.jpeg"/><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69.jpeg"/><Relationship Id="rId7" Type="http://schemas.openxmlformats.org/officeDocument/2006/relationships/image" Target="../media/image71.jpe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70.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1.jpe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17.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57.png"/><Relationship Id="rId2" Type="http://schemas.openxmlformats.org/officeDocument/2006/relationships/image" Target="../media/image73.png"/><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47.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9.png"/><Relationship Id="rId2" Type="http://schemas.openxmlformats.org/officeDocument/2006/relationships/image" Target="../media/image76.JPG"/><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47.jpe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61.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63.jpeg"/><Relationship Id="rId4" Type="http://schemas.openxmlformats.org/officeDocument/2006/relationships/image" Target="../media/image72.jpeg"/><Relationship Id="rId9"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69852E6-6494-47F7-B554-DE089EF3FD9D}"/>
              </a:ext>
            </a:extLst>
          </p:cNvPr>
          <p:cNvSpPr txBox="1"/>
          <p:nvPr/>
        </p:nvSpPr>
        <p:spPr>
          <a:xfrm>
            <a:off x="801512" y="1486711"/>
            <a:ext cx="7725900" cy="553998"/>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(Noche a bordo) </a:t>
            </a:r>
            <a:r>
              <a:rPr lang="es-CO" sz="1500" dirty="0">
                <a:solidFill>
                  <a:srgbClr val="231F20"/>
                </a:solidFill>
                <a:effectLst/>
                <a:latin typeface="Comic Sans MS" panose="030F0702030302020204" pitchFamily="66" charset="0"/>
                <a:ea typeface="Calibri" panose="020F0502020204030204" pitchFamily="34" charset="0"/>
                <a:cs typeface="KGTurningTables"/>
              </a:rPr>
              <a:t>Nuestra</a:t>
            </a:r>
            <a:r>
              <a:rPr lang="es-CO" sz="1500" dirty="0">
                <a:solidFill>
                  <a:srgbClr val="231F20"/>
                </a:solidFill>
                <a:effectLst/>
                <a:latin typeface="KGTurningTables"/>
                <a:ea typeface="Calibri" panose="020F0502020204030204" pitchFamily="34" charset="0"/>
                <a:cs typeface="KGTurningTables"/>
              </a:rPr>
              <a:t> aventura comienza. Volaremos en </a:t>
            </a:r>
            <a:r>
              <a:rPr lang="es-CO" sz="1500" dirty="0">
                <a:solidFill>
                  <a:srgbClr val="7030A0"/>
                </a:solidFill>
                <a:effectLst/>
                <a:latin typeface="KGTurningTables"/>
                <a:ea typeface="Calibri" panose="020F0502020204030204" pitchFamily="34" charset="0"/>
                <a:cs typeface="KGTurningTables"/>
              </a:rPr>
              <a:t>AIR EUROPA. </a:t>
            </a:r>
            <a:r>
              <a:rPr lang="es-CO" sz="1500" dirty="0">
                <a:solidFill>
                  <a:srgbClr val="231F20"/>
                </a:solidFill>
                <a:effectLst/>
                <a:latin typeface="KGTurningTables"/>
                <a:ea typeface="Calibri" panose="020F0502020204030204" pitchFamily="34" charset="0"/>
                <a:cs typeface="KGTurningTables"/>
              </a:rPr>
              <a:t>Partiremos de Bogotá a las </a:t>
            </a:r>
            <a:r>
              <a:rPr lang="es-CO" sz="1500" b="1" dirty="0">
                <a:solidFill>
                  <a:srgbClr val="231F20"/>
                </a:solidFill>
                <a:effectLst/>
                <a:latin typeface="KGTurningTables"/>
                <a:ea typeface="Calibri" panose="020F0502020204030204" pitchFamily="34" charset="0"/>
                <a:cs typeface="KGTurningTables"/>
              </a:rPr>
              <a:t>8 PM</a:t>
            </a:r>
            <a:r>
              <a:rPr lang="es-CO" sz="1500" dirty="0">
                <a:solidFill>
                  <a:srgbClr val="231F20"/>
                </a:solidFill>
                <a:effectLst/>
                <a:latin typeface="KGTurningTables"/>
                <a:ea typeface="Calibri" panose="020F0502020204030204" pitchFamily="34" charset="0"/>
                <a:cs typeface="KGTurningTables"/>
              </a:rPr>
              <a:t> con destino a </a:t>
            </a:r>
            <a:r>
              <a:rPr lang="es-CO" sz="1500" b="1" dirty="0">
                <a:solidFill>
                  <a:srgbClr val="7030A0"/>
                </a:solidFill>
                <a:effectLst/>
                <a:latin typeface="KGTurningTables"/>
                <a:ea typeface="Calibri" panose="020F0502020204030204" pitchFamily="34" charset="0"/>
                <a:cs typeface="KGTurningTables"/>
              </a:rPr>
              <a:t>LONDRES</a:t>
            </a:r>
            <a:r>
              <a:rPr lang="es-CO" sz="1500" dirty="0">
                <a:solidFill>
                  <a:srgbClr val="231F20"/>
                </a:solidFill>
                <a:effectLst/>
                <a:latin typeface="KGTurningTables"/>
                <a:ea typeface="Calibri" panose="020F0502020204030204" pitchFamily="34" charset="0"/>
                <a:cs typeface="KGTurningTables"/>
              </a:rPr>
              <a:t> y una corta escala en </a:t>
            </a:r>
            <a:r>
              <a:rPr lang="es-CO" sz="1500" b="1" dirty="0">
                <a:solidFill>
                  <a:srgbClr val="7030A0"/>
                </a:solidFill>
                <a:effectLst/>
                <a:latin typeface="KGTurningTables"/>
                <a:ea typeface="Calibri" panose="020F0502020204030204" pitchFamily="34" charset="0"/>
                <a:cs typeface="KGTurningTables"/>
              </a:rPr>
              <a:t>MADRID</a:t>
            </a:r>
            <a:r>
              <a:rPr lang="es-CO" sz="1500" dirty="0">
                <a:solidFill>
                  <a:srgbClr val="7030A0"/>
                </a:solidFill>
                <a:effectLst/>
                <a:latin typeface="KGTurningTables"/>
                <a:ea typeface="Calibri" panose="020F0502020204030204" pitchFamily="34" charset="0"/>
                <a:cs typeface="KGTurningTables"/>
              </a:rPr>
              <a:t>.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39EBAB2A-C5A5-45EF-837A-547C8F515182}"/>
              </a:ext>
            </a:extLst>
          </p:cNvPr>
          <p:cNvSpPr txBox="1"/>
          <p:nvPr/>
        </p:nvSpPr>
        <p:spPr>
          <a:xfrm>
            <a:off x="4664462" y="1041443"/>
            <a:ext cx="1718112" cy="400110"/>
          </a:xfrm>
          <a:prstGeom prst="rect">
            <a:avLst/>
          </a:prstGeom>
          <a:noFill/>
        </p:spPr>
        <p:txBody>
          <a:bodyPr wrap="square">
            <a:spAutoFit/>
          </a:bodyPr>
          <a:lstStyle/>
          <a:p>
            <a:pPr algn="just">
              <a:tabLst>
                <a:tab pos="590550" algn="l"/>
              </a:tabLst>
            </a:pPr>
            <a:r>
              <a:rPr lang="es-CO" sz="20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01</a:t>
            </a:r>
            <a:r>
              <a:rPr lang="es-CO"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sz="20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15</a:t>
            </a:r>
            <a:endParaRPr lang="es-CO"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3ECD85FE-03E3-47E1-8D5F-CF9F3EEF2400}"/>
              </a:ext>
            </a:extLst>
          </p:cNvPr>
          <p:cNvSpPr txBox="1"/>
          <p:nvPr/>
        </p:nvSpPr>
        <p:spPr>
          <a:xfrm>
            <a:off x="1369745" y="1010665"/>
            <a:ext cx="3399673" cy="461665"/>
          </a:xfrm>
          <a:prstGeom prst="rect">
            <a:avLst/>
          </a:prstGeom>
          <a:noFill/>
        </p:spPr>
        <p:txBody>
          <a:bodyPr wrap="square">
            <a:spAutoFit/>
          </a:bodyPr>
          <a:lstStyle/>
          <a:p>
            <a:pPr algn="just">
              <a:tabLst>
                <a:tab pos="590550" algn="l"/>
              </a:tabLst>
            </a:pPr>
            <a:r>
              <a:rPr lang="es-ES"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BOGOTÁ </a:t>
            </a:r>
            <a:r>
              <a:rPr lang="es-CO" sz="2400" b="1" dirty="0">
                <a:solidFill>
                  <a:schemeClr val="accent4">
                    <a:lumMod val="75000"/>
                  </a:schemeClr>
                </a:solidFill>
                <a:effectLst/>
                <a:latin typeface="DINCondensed-Bold"/>
                <a:ea typeface="Calibri" panose="020F0502020204030204" pitchFamily="34" charset="0"/>
                <a:cs typeface="DINCondensed-Bold"/>
                <a:sym typeface="Wingdings" panose="05000000000000000000" pitchFamily="2" charset="2"/>
              </a:rPr>
              <a:t></a:t>
            </a:r>
            <a:r>
              <a:rPr lang="es-CO"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ES"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MADRID / LONDRES</a:t>
            </a:r>
            <a:endParaRPr lang="es-CO"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2" descr="174,099 Luna Azul Imágenes y Fotos - 123RF">
            <a:extLst>
              <a:ext uri="{FF2B5EF4-FFF2-40B4-BE49-F238E27FC236}">
                <a16:creationId xmlns:a16="http://schemas.microsoft.com/office/drawing/2014/main" id="{CBB0ED18-BAA3-4994-88EE-30FC0D62BD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057" y="4395206"/>
            <a:ext cx="477712" cy="477712"/>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5CD55B57-0279-4329-923A-15A1AC4A3A2F}"/>
              </a:ext>
            </a:extLst>
          </p:cNvPr>
          <p:cNvSpPr txBox="1"/>
          <p:nvPr/>
        </p:nvSpPr>
        <p:spPr>
          <a:xfrm>
            <a:off x="2057067" y="5366199"/>
            <a:ext cx="5640647" cy="784830"/>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 A nuestra llegada y luego de los trámites migratorios iremos a nuestro hotel a disfrutar de sus comodidades, a tomar un merecido descanso y a disfrutar de un atardecer </a:t>
            </a:r>
            <a:r>
              <a:rPr lang="es-CO" sz="1500" dirty="0">
                <a:solidFill>
                  <a:srgbClr val="231F20"/>
                </a:solidFill>
                <a:latin typeface="KGTurningTables"/>
                <a:ea typeface="Calibri" panose="020F0502020204030204" pitchFamily="34" charset="0"/>
                <a:cs typeface="KGTurningTables"/>
              </a:rPr>
              <a:t>londinense. </a:t>
            </a:r>
            <a:r>
              <a:rPr lang="es-CO" sz="1500" b="1" u="sng" dirty="0">
                <a:solidFill>
                  <a:srgbClr val="231F20"/>
                </a:solidFill>
                <a:latin typeface="KGTurningTables"/>
              </a:rPr>
              <a:t>Cena</a:t>
            </a:r>
            <a:r>
              <a:rPr lang="es-CO" sz="1500" b="1" u="sng"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latin typeface="KGTurningTables"/>
                <a:ea typeface="Calibri" panose="020F0502020204030204" pitchFamily="34" charset="0"/>
                <a:cs typeface="KGTurningTables"/>
              </a:rPr>
              <a:t>y </a:t>
            </a:r>
            <a:r>
              <a:rPr lang="es-CO" sz="1500" b="1" u="sng" dirty="0">
                <a:solidFill>
                  <a:srgbClr val="231F20"/>
                </a:solidFill>
                <a:effectLst/>
                <a:latin typeface="KGTurningTables"/>
                <a:ea typeface="Calibri" panose="020F0502020204030204" pitchFamily="34" charset="0"/>
                <a:cs typeface="KGTurningTables"/>
              </a:rPr>
              <a:t>Alojamiento.</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3AABED3B-2577-4B7B-9733-EC8BFBA64B9D}"/>
              </a:ext>
            </a:extLst>
          </p:cNvPr>
          <p:cNvSpPr txBox="1"/>
          <p:nvPr/>
        </p:nvSpPr>
        <p:spPr>
          <a:xfrm>
            <a:off x="247738" y="5321685"/>
            <a:ext cx="1980777" cy="400110"/>
          </a:xfrm>
          <a:prstGeom prst="rect">
            <a:avLst/>
          </a:prstGeom>
          <a:noFill/>
        </p:spPr>
        <p:txBody>
          <a:bodyPr wrap="square">
            <a:spAutoFit/>
          </a:bodyPr>
          <a:lstStyle/>
          <a:p>
            <a:pPr algn="ctr">
              <a:tabLst>
                <a:tab pos="590550" algn="l"/>
              </a:tabLst>
            </a:pPr>
            <a:r>
              <a:rPr lang="es-CO" sz="20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02</a:t>
            </a:r>
            <a:r>
              <a:rPr lang="es-CO"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sz="20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sz="20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16</a:t>
            </a:r>
            <a:r>
              <a:rPr lang="es-CO"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endParaRPr lang="es-CO" sz="16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endParaRPr>
          </a:p>
        </p:txBody>
      </p:sp>
      <p:pic>
        <p:nvPicPr>
          <p:cNvPr id="1028" name="Picture 4" descr="Fondos de pantalla de Londres - FondosMil">
            <a:extLst>
              <a:ext uri="{FF2B5EF4-FFF2-40B4-BE49-F238E27FC236}">
                <a16:creationId xmlns:a16="http://schemas.microsoft.com/office/drawing/2014/main" id="{B2F327D9-96CF-41A9-A857-588E8BE242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05" r="8462"/>
          <a:stretch/>
        </p:blipFill>
        <p:spPr bwMode="auto">
          <a:xfrm>
            <a:off x="1029647" y="2141014"/>
            <a:ext cx="4572908" cy="3086713"/>
          </a:xfrm>
          <a:prstGeom prst="rect">
            <a:avLst/>
          </a:prstGeom>
          <a:noFill/>
          <a:ln w="28575">
            <a:solidFill>
              <a:srgbClr val="FFC000"/>
            </a:solidFill>
          </a:ln>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17843E32-104C-4FF5-AED3-1B9FBF9061EB}"/>
              </a:ext>
            </a:extLst>
          </p:cNvPr>
          <p:cNvPicPr>
            <a:picLocks noChangeAspect="1"/>
          </p:cNvPicPr>
          <p:nvPr/>
        </p:nvPicPr>
        <p:blipFill>
          <a:blip r:embed="rId4"/>
          <a:stretch>
            <a:fillRect/>
          </a:stretch>
        </p:blipFill>
        <p:spPr>
          <a:xfrm>
            <a:off x="5848056" y="2141013"/>
            <a:ext cx="2493285" cy="3086713"/>
          </a:xfrm>
          <a:prstGeom prst="rect">
            <a:avLst/>
          </a:prstGeom>
          <a:noFill/>
          <a:ln w="28575">
            <a:solidFill>
              <a:srgbClr val="FFC000"/>
            </a:solidFill>
          </a:ln>
        </p:spPr>
      </p:pic>
      <p:pic>
        <p:nvPicPr>
          <p:cNvPr id="10" name="Imagen 9">
            <a:extLst>
              <a:ext uri="{FF2B5EF4-FFF2-40B4-BE49-F238E27FC236}">
                <a16:creationId xmlns:a16="http://schemas.microsoft.com/office/drawing/2014/main" id="{290E9D12-8119-46CA-8B62-E67AA9F2F7A1}"/>
              </a:ext>
            </a:extLst>
          </p:cNvPr>
          <p:cNvPicPr>
            <a:picLocks noChangeAspect="1"/>
          </p:cNvPicPr>
          <p:nvPr/>
        </p:nvPicPr>
        <p:blipFill rotWithShape="1">
          <a:blip r:embed="rId5"/>
          <a:srcRect t="34721" r="65283" b="35232"/>
          <a:stretch/>
        </p:blipFill>
        <p:spPr>
          <a:xfrm>
            <a:off x="327643" y="2216950"/>
            <a:ext cx="640112" cy="553998"/>
          </a:xfrm>
          <a:prstGeom prst="rect">
            <a:avLst/>
          </a:prstGeom>
        </p:spPr>
      </p:pic>
      <p:pic>
        <p:nvPicPr>
          <p:cNvPr id="11" name="Imagen 10">
            <a:extLst>
              <a:ext uri="{FF2B5EF4-FFF2-40B4-BE49-F238E27FC236}">
                <a16:creationId xmlns:a16="http://schemas.microsoft.com/office/drawing/2014/main" id="{1C58FB6E-E88C-4968-BF20-DE27F470840D}"/>
              </a:ext>
            </a:extLst>
          </p:cNvPr>
          <p:cNvPicPr>
            <a:picLocks noChangeAspect="1"/>
          </p:cNvPicPr>
          <p:nvPr/>
        </p:nvPicPr>
        <p:blipFill rotWithShape="1">
          <a:blip r:embed="rId6"/>
          <a:srcRect l="15414" t="24066" r="15883" b="29914"/>
          <a:stretch/>
        </p:blipFill>
        <p:spPr>
          <a:xfrm>
            <a:off x="6732357" y="835273"/>
            <a:ext cx="783036" cy="553998"/>
          </a:xfrm>
          <a:prstGeom prst="rect">
            <a:avLst/>
          </a:prstGeom>
        </p:spPr>
      </p:pic>
      <p:pic>
        <p:nvPicPr>
          <p:cNvPr id="12" name="Imagen 11">
            <a:extLst>
              <a:ext uri="{FF2B5EF4-FFF2-40B4-BE49-F238E27FC236}">
                <a16:creationId xmlns:a16="http://schemas.microsoft.com/office/drawing/2014/main" id="{C5CD4EF1-9BA0-47D5-A575-5832E8D9A707}"/>
              </a:ext>
            </a:extLst>
          </p:cNvPr>
          <p:cNvPicPr>
            <a:picLocks noChangeAspect="1"/>
          </p:cNvPicPr>
          <p:nvPr/>
        </p:nvPicPr>
        <p:blipFill rotWithShape="1">
          <a:blip r:embed="rId5"/>
          <a:srcRect t="34721" r="65283" b="35232"/>
          <a:stretch/>
        </p:blipFill>
        <p:spPr>
          <a:xfrm>
            <a:off x="419185" y="2780661"/>
            <a:ext cx="487712" cy="422100"/>
          </a:xfrm>
          <a:prstGeom prst="rect">
            <a:avLst/>
          </a:prstGeom>
        </p:spPr>
      </p:pic>
      <p:pic>
        <p:nvPicPr>
          <p:cNvPr id="13" name="Imagen 12">
            <a:extLst>
              <a:ext uri="{FF2B5EF4-FFF2-40B4-BE49-F238E27FC236}">
                <a16:creationId xmlns:a16="http://schemas.microsoft.com/office/drawing/2014/main" id="{9B5CEFFE-BE77-4270-BE59-73F59F23783B}"/>
              </a:ext>
            </a:extLst>
          </p:cNvPr>
          <p:cNvPicPr>
            <a:picLocks noChangeAspect="1"/>
          </p:cNvPicPr>
          <p:nvPr/>
        </p:nvPicPr>
        <p:blipFill rotWithShape="1">
          <a:blip r:embed="rId5"/>
          <a:srcRect t="34721" r="65283" b="35232"/>
          <a:stretch/>
        </p:blipFill>
        <p:spPr>
          <a:xfrm>
            <a:off x="594175" y="3358974"/>
            <a:ext cx="381948" cy="330565"/>
          </a:xfrm>
          <a:prstGeom prst="rect">
            <a:avLst/>
          </a:prstGeom>
        </p:spPr>
      </p:pic>
      <p:sp>
        <p:nvSpPr>
          <p:cNvPr id="15" name="CuadroTexto 14">
            <a:extLst>
              <a:ext uri="{FF2B5EF4-FFF2-40B4-BE49-F238E27FC236}">
                <a16:creationId xmlns:a16="http://schemas.microsoft.com/office/drawing/2014/main" id="{BEA0B0B1-FFEC-4B04-AE10-24872E00182C}"/>
              </a:ext>
            </a:extLst>
          </p:cNvPr>
          <p:cNvSpPr txBox="1"/>
          <p:nvPr/>
        </p:nvSpPr>
        <p:spPr>
          <a:xfrm>
            <a:off x="419185" y="5634773"/>
            <a:ext cx="1687689" cy="461665"/>
          </a:xfrm>
          <a:prstGeom prst="rect">
            <a:avLst/>
          </a:prstGeom>
          <a:noFill/>
        </p:spPr>
        <p:txBody>
          <a:bodyPr wrap="square">
            <a:spAutoFit/>
          </a:bodyPr>
          <a:lstStyle/>
          <a:p>
            <a:pPr algn="ctr">
              <a:tabLst>
                <a:tab pos="590550" algn="l"/>
              </a:tabLst>
            </a:pPr>
            <a:r>
              <a:rPr lang="es-ES" sz="2400" b="1" dirty="0">
                <a:solidFill>
                  <a:srgbClr val="FF0000"/>
                </a:solidFill>
                <a:latin typeface="Calibri" panose="020F0502020204030204" pitchFamily="34" charset="0"/>
                <a:cs typeface="Calibri" panose="020F0502020204030204" pitchFamily="34" charset="0"/>
              </a:rPr>
              <a:t>LONDRES </a:t>
            </a:r>
          </a:p>
        </p:txBody>
      </p:sp>
    </p:spTree>
    <p:extLst>
      <p:ext uri="{BB962C8B-B14F-4D97-AF65-F5344CB8AC3E}">
        <p14:creationId xmlns:p14="http://schemas.microsoft.com/office/powerpoint/2010/main" val="207394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950F29C-1FA5-4BCF-A010-2691274B20A7}"/>
              </a:ext>
            </a:extLst>
          </p:cNvPr>
          <p:cNvSpPr txBox="1"/>
          <p:nvPr/>
        </p:nvSpPr>
        <p:spPr>
          <a:xfrm>
            <a:off x="3702755" y="1489332"/>
            <a:ext cx="5136445" cy="1246495"/>
          </a:xfrm>
          <a:prstGeom prst="rect">
            <a:avLst/>
          </a:prstGeom>
          <a:noFill/>
        </p:spPr>
        <p:txBody>
          <a:bodyPr wrap="square">
            <a:spAutoFit/>
          </a:bodyPr>
          <a:lstStyle/>
          <a:p>
            <a:pPr algn="ctr">
              <a:tabLst>
                <a:tab pos="590550" algn="l"/>
              </a:tabLst>
            </a:pP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iniciaremos junto a nuestro guía local la visita de la capital londinense. En su centro histórico se alzan el imponente </a:t>
            </a:r>
            <a:r>
              <a:rPr lang="es-CO" sz="1500" b="1" dirty="0">
                <a:solidFill>
                  <a:srgbClr val="7030A0"/>
                </a:solidFill>
                <a:effectLst/>
                <a:latin typeface="KGTurningTables"/>
                <a:ea typeface="Calibri" panose="020F0502020204030204" pitchFamily="34" charset="0"/>
                <a:cs typeface="KGTurningTables"/>
              </a:rPr>
              <a:t>Palacio del Parlamento, la torre del icónico</a:t>
            </a:r>
            <a:r>
              <a:rPr lang="es-CO" sz="1500" dirty="0">
                <a:solidFill>
                  <a:srgbClr val="7030A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reloj "Big Ben" junto al río Támesis y la Abadía medieval de Westminster</a:t>
            </a:r>
            <a:r>
              <a:rPr lang="es-CO" sz="1500" dirty="0">
                <a:solidFill>
                  <a:srgbClr val="231F20"/>
                </a:solidFill>
                <a:effectLst/>
                <a:latin typeface="KGTurningTables"/>
                <a:ea typeface="Calibri" panose="020F0502020204030204" pitchFamily="34" charset="0"/>
                <a:cs typeface="KGTurningTables"/>
              </a:rPr>
              <a:t>, lugar de las coronaciones monárquicas británicas.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93D7A064-F2AE-42B3-9C2D-1AEF97E259F7}"/>
              </a:ext>
            </a:extLst>
          </p:cNvPr>
          <p:cNvSpPr txBox="1"/>
          <p:nvPr/>
        </p:nvSpPr>
        <p:spPr>
          <a:xfrm>
            <a:off x="4075210" y="944243"/>
            <a:ext cx="1823311" cy="584775"/>
          </a:xfrm>
          <a:prstGeom prst="rect">
            <a:avLst/>
          </a:prstGeom>
          <a:noFill/>
        </p:spPr>
        <p:txBody>
          <a:bodyPr wrap="square">
            <a:spAutoFit/>
          </a:bodyPr>
          <a:lstStyle/>
          <a:p>
            <a:pPr algn="just"/>
            <a:r>
              <a:rPr lang="es-ES" sz="32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LONDRES</a:t>
            </a:r>
            <a:r>
              <a:rPr lang="es-ES" sz="24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s-CO"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85519889-5113-48E8-8032-B778F50CB88C}"/>
              </a:ext>
            </a:extLst>
          </p:cNvPr>
          <p:cNvSpPr txBox="1"/>
          <p:nvPr/>
        </p:nvSpPr>
        <p:spPr>
          <a:xfrm>
            <a:off x="493889" y="5226756"/>
            <a:ext cx="7261578" cy="1015663"/>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Muy cerca se encuentra el palacio de </a:t>
            </a:r>
            <a:r>
              <a:rPr lang="es-CO" sz="1500" b="1" dirty="0">
                <a:solidFill>
                  <a:srgbClr val="7030A0"/>
                </a:solidFill>
                <a:effectLst/>
                <a:latin typeface="KGTurningTables"/>
                <a:ea typeface="Calibri" panose="020F0502020204030204" pitchFamily="34" charset="0"/>
                <a:cs typeface="KGTurningTables"/>
              </a:rPr>
              <a:t>Buckingham donde podremos contemplar el famoso “Cambio de Guardia</a:t>
            </a:r>
            <a:r>
              <a:rPr lang="es-CO" sz="1500" dirty="0">
                <a:solidFill>
                  <a:srgbClr val="231F20"/>
                </a:solidFill>
                <a:effectLst/>
                <a:latin typeface="KGTurningTables"/>
                <a:ea typeface="Calibri" panose="020F0502020204030204" pitchFamily="34" charset="0"/>
                <a:cs typeface="KGTurningTables"/>
              </a:rPr>
              <a:t>”. Conoceremos el </a:t>
            </a:r>
            <a:r>
              <a:rPr lang="es-CO" sz="1500" b="1" dirty="0" err="1">
                <a:solidFill>
                  <a:srgbClr val="7030A0"/>
                </a:solidFill>
                <a:effectLst/>
                <a:latin typeface="KGTurningTables"/>
                <a:ea typeface="Calibri" panose="020F0502020204030204" pitchFamily="34" charset="0"/>
                <a:cs typeface="KGTurningTables"/>
              </a:rPr>
              <a:t>borough</a:t>
            </a:r>
            <a:r>
              <a:rPr lang="es-CO" sz="1500" b="1" dirty="0">
                <a:solidFill>
                  <a:srgbClr val="7030A0"/>
                </a:solidFill>
                <a:effectLst/>
                <a:latin typeface="KGTurningTables"/>
                <a:ea typeface="Calibri" panose="020F0502020204030204" pitchFamily="34" charset="0"/>
                <a:cs typeface="KGTurningTables"/>
              </a:rPr>
              <a:t> </a:t>
            </a:r>
            <a:r>
              <a:rPr lang="es-CO" sz="1500" b="1" dirty="0" err="1">
                <a:solidFill>
                  <a:srgbClr val="7030A0"/>
                </a:solidFill>
                <a:effectLst/>
                <a:latin typeface="KGTurningTables"/>
                <a:ea typeface="Calibri" panose="020F0502020204030204" pitchFamily="34" charset="0"/>
                <a:cs typeface="KGTurningTables"/>
              </a:rPr>
              <a:t>market</a:t>
            </a:r>
            <a:r>
              <a:rPr lang="es-CO" sz="1500" b="1" dirty="0">
                <a:solidFill>
                  <a:srgbClr val="7030A0"/>
                </a:solidFill>
                <a:effectLst/>
                <a:latin typeface="KGTurningTables"/>
                <a:ea typeface="Calibri" panose="020F0502020204030204" pitchFamily="34" charset="0"/>
                <a:cs typeface="KGTurningTables"/>
              </a:rPr>
              <a:t>,</a:t>
            </a:r>
            <a:r>
              <a:rPr lang="es-CO" sz="1500" dirty="0">
                <a:solidFill>
                  <a:srgbClr val="7030A0"/>
                </a:solidFill>
                <a:effectLst/>
                <a:latin typeface="KGTurningTables"/>
                <a:ea typeface="Calibri" panose="020F0502020204030204" pitchFamily="34" charset="0"/>
                <a:cs typeface="KGTurningTables"/>
              </a:rPr>
              <a:t> </a:t>
            </a:r>
            <a:r>
              <a:rPr lang="es-CO" sz="1500" dirty="0">
                <a:solidFill>
                  <a:srgbClr val="231F20"/>
                </a:solidFill>
                <a:effectLst/>
                <a:latin typeface="KGTurningTables"/>
                <a:ea typeface="Calibri" panose="020F0502020204030204" pitchFamily="34" charset="0"/>
                <a:cs typeface="KGTurningTables"/>
              </a:rPr>
              <a:t>donde tomaremos el almuerzo a nuestro ritmo. Antes de atardecer visitaremos el barrio del Soho con su bullicioso y animado ambiente. </a:t>
            </a:r>
            <a:r>
              <a:rPr lang="es-CO" sz="1500" b="1" u="sng" dirty="0">
                <a:solidFill>
                  <a:srgbClr val="231F20"/>
                </a:solidFill>
                <a:effectLst/>
                <a:latin typeface="KGTurningTables"/>
                <a:ea typeface="Calibri" panose="020F0502020204030204" pitchFamily="34" charset="0"/>
                <a:cs typeface="KGTurningTables"/>
              </a:rPr>
              <a:t>Cena y Alojamiento.</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14CB8F9F-7714-48C9-8DA0-641C995A56D2}"/>
              </a:ext>
            </a:extLst>
          </p:cNvPr>
          <p:cNvPicPr>
            <a:picLocks noChangeAspect="1"/>
          </p:cNvPicPr>
          <p:nvPr/>
        </p:nvPicPr>
        <p:blipFill>
          <a:blip r:embed="rId2"/>
          <a:stretch>
            <a:fillRect/>
          </a:stretch>
        </p:blipFill>
        <p:spPr>
          <a:xfrm>
            <a:off x="899687" y="1439027"/>
            <a:ext cx="2803068" cy="3737424"/>
          </a:xfrm>
          <a:prstGeom prst="rect">
            <a:avLst/>
          </a:prstGeom>
          <a:noFill/>
          <a:ln w="28575">
            <a:solidFill>
              <a:srgbClr val="FFC000"/>
            </a:solidFill>
          </a:ln>
        </p:spPr>
      </p:pic>
      <p:pic>
        <p:nvPicPr>
          <p:cNvPr id="11" name="Imagen 10">
            <a:extLst>
              <a:ext uri="{FF2B5EF4-FFF2-40B4-BE49-F238E27FC236}">
                <a16:creationId xmlns:a16="http://schemas.microsoft.com/office/drawing/2014/main" id="{8612FDA1-EC7E-4B81-8A89-9FECF0BC8489}"/>
              </a:ext>
            </a:extLst>
          </p:cNvPr>
          <p:cNvPicPr>
            <a:picLocks noChangeAspect="1"/>
          </p:cNvPicPr>
          <p:nvPr/>
        </p:nvPicPr>
        <p:blipFill rotWithShape="1">
          <a:blip r:embed="rId3"/>
          <a:srcRect b="11752"/>
          <a:stretch/>
        </p:blipFill>
        <p:spPr>
          <a:xfrm>
            <a:off x="3926219" y="2779679"/>
            <a:ext cx="3881003" cy="2386498"/>
          </a:xfrm>
          <a:prstGeom prst="rect">
            <a:avLst/>
          </a:prstGeom>
          <a:noFill/>
          <a:ln w="28575">
            <a:solidFill>
              <a:srgbClr val="FFC000"/>
            </a:solidFill>
          </a:ln>
        </p:spPr>
      </p:pic>
      <p:sp>
        <p:nvSpPr>
          <p:cNvPr id="13" name="CuadroTexto 12">
            <a:extLst>
              <a:ext uri="{FF2B5EF4-FFF2-40B4-BE49-F238E27FC236}">
                <a16:creationId xmlns:a16="http://schemas.microsoft.com/office/drawing/2014/main" id="{9C5864A2-B6D6-4B19-98D9-397351EA6AC0}"/>
              </a:ext>
            </a:extLst>
          </p:cNvPr>
          <p:cNvSpPr txBox="1"/>
          <p:nvPr/>
        </p:nvSpPr>
        <p:spPr>
          <a:xfrm>
            <a:off x="2314222" y="944243"/>
            <a:ext cx="1665111" cy="400110"/>
          </a:xfrm>
          <a:prstGeom prst="rect">
            <a:avLst/>
          </a:prstGeom>
          <a:noFill/>
        </p:spPr>
        <p:txBody>
          <a:bodyPr wrap="square">
            <a:spAutoFit/>
          </a:bodyPr>
          <a:lstStyle/>
          <a:p>
            <a:r>
              <a:rPr lang="es-CO" sz="1800" b="1" u="none" strike="noStrike" dirty="0">
                <a:solidFill>
                  <a:srgbClr val="231F20"/>
                </a:solidFill>
                <a:effectLst/>
                <a:latin typeface="KGTurningTables"/>
                <a:ea typeface="Calibri" panose="020F0502020204030204" pitchFamily="34" charset="0"/>
                <a:cs typeface="KGTurningTables"/>
              </a:rPr>
              <a:t> </a:t>
            </a:r>
            <a:r>
              <a:rPr lang="es-CO"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3, </a:t>
            </a:r>
            <a:r>
              <a:rPr lang="es-CO" sz="18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17</a:t>
            </a:r>
            <a:r>
              <a:rPr lang="es-CO" sz="20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CO" dirty="0"/>
          </a:p>
        </p:txBody>
      </p:sp>
      <p:pic>
        <p:nvPicPr>
          <p:cNvPr id="14" name="Imagen 13">
            <a:extLst>
              <a:ext uri="{FF2B5EF4-FFF2-40B4-BE49-F238E27FC236}">
                <a16:creationId xmlns:a16="http://schemas.microsoft.com/office/drawing/2014/main" id="{E71222D2-5FA3-4BB4-BCE5-BF50FD7C693C}"/>
              </a:ext>
            </a:extLst>
          </p:cNvPr>
          <p:cNvPicPr>
            <a:picLocks noChangeAspect="1"/>
          </p:cNvPicPr>
          <p:nvPr/>
        </p:nvPicPr>
        <p:blipFill>
          <a:blip r:embed="rId4"/>
          <a:stretch>
            <a:fillRect/>
          </a:stretch>
        </p:blipFill>
        <p:spPr>
          <a:xfrm>
            <a:off x="6270977" y="1012620"/>
            <a:ext cx="982200" cy="476712"/>
          </a:xfrm>
          <a:prstGeom prst="rect">
            <a:avLst/>
          </a:prstGeom>
        </p:spPr>
      </p:pic>
      <p:pic>
        <p:nvPicPr>
          <p:cNvPr id="3080" name="Picture 8" descr="Torre De Big Ben En Londres, árboles, Autobús Rojo. Vector Línea Moderna  Línea Plana Estilo Icono De Ilustración De Dibujos Animados. Aislados En  Fondo Blanco. Londod, Inglaterra, Concepto De Tarjeta De Viaje">
            <a:extLst>
              <a:ext uri="{FF2B5EF4-FFF2-40B4-BE49-F238E27FC236}">
                <a16:creationId xmlns:a16="http://schemas.microsoft.com/office/drawing/2014/main" id="{A8856156-CF96-4FF4-A6DD-DA736E28008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816" t="6211" r="17769"/>
          <a:stretch/>
        </p:blipFill>
        <p:spPr bwMode="auto">
          <a:xfrm>
            <a:off x="7863205" y="3750067"/>
            <a:ext cx="955447" cy="175406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59E65A79-AF11-4C1F-9988-2337AFD9D79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49" t="1976" r="4925" b="6172"/>
          <a:stretch/>
        </p:blipFill>
        <p:spPr bwMode="auto">
          <a:xfrm>
            <a:off x="324076" y="2338646"/>
            <a:ext cx="519361" cy="64115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Dibujo De Dos Globos Con Formas Del Corazón Ilustración del Vector -  Ilustración de rojo, trazado: 110900182">
            <a:extLst>
              <a:ext uri="{FF2B5EF4-FFF2-40B4-BE49-F238E27FC236}">
                <a16:creationId xmlns:a16="http://schemas.microsoft.com/office/drawing/2014/main" id="{5277BC3E-FFAC-4CAE-9FFA-2710D1BB990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498" t="8230" r="23128" b="4527"/>
          <a:stretch/>
        </p:blipFill>
        <p:spPr bwMode="auto">
          <a:xfrm>
            <a:off x="8030686" y="2735827"/>
            <a:ext cx="532185" cy="869890"/>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a:extLst>
              <a:ext uri="{FF2B5EF4-FFF2-40B4-BE49-F238E27FC236}">
                <a16:creationId xmlns:a16="http://schemas.microsoft.com/office/drawing/2014/main" id="{AF506785-E013-4EAB-BB00-3602C342AC1A}"/>
              </a:ext>
            </a:extLst>
          </p:cNvPr>
          <p:cNvPicPr>
            <a:picLocks noChangeAspect="1"/>
          </p:cNvPicPr>
          <p:nvPr/>
        </p:nvPicPr>
        <p:blipFill rotWithShape="1">
          <a:blip r:embed="rId8"/>
          <a:srcRect l="64942" t="66032" r="4380" b="6463"/>
          <a:stretch/>
        </p:blipFill>
        <p:spPr>
          <a:xfrm>
            <a:off x="6762077" y="6000108"/>
            <a:ext cx="433495" cy="388683"/>
          </a:xfrm>
          <a:prstGeom prst="rect">
            <a:avLst/>
          </a:prstGeom>
        </p:spPr>
      </p:pic>
    </p:spTree>
    <p:extLst>
      <p:ext uri="{BB962C8B-B14F-4D97-AF65-F5344CB8AC3E}">
        <p14:creationId xmlns:p14="http://schemas.microsoft.com/office/powerpoint/2010/main" val="81537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7D77172-11C4-4AB7-8855-EC5156480CD4}"/>
              </a:ext>
            </a:extLst>
          </p:cNvPr>
          <p:cNvSpPr txBox="1"/>
          <p:nvPr/>
        </p:nvSpPr>
        <p:spPr>
          <a:xfrm>
            <a:off x="5949244" y="1794827"/>
            <a:ext cx="2788531" cy="4016484"/>
          </a:xfrm>
          <a:prstGeom prst="rect">
            <a:avLst/>
          </a:prstGeom>
          <a:noFill/>
        </p:spPr>
        <p:txBody>
          <a:bodyPr wrap="square">
            <a:spAutoFit/>
          </a:bodyPr>
          <a:lstStyle/>
          <a:p>
            <a:pPr algn="ctr">
              <a:tabLst>
                <a:tab pos="590550" algn="l"/>
              </a:tabLst>
            </a:pPr>
            <a:r>
              <a:rPr lang="es-CO" sz="1500" b="1" dirty="0">
                <a:solidFill>
                  <a:srgbClr val="231F20"/>
                </a:solidFill>
                <a:effectLst/>
                <a:latin typeface="KGTurningTables"/>
                <a:ea typeface="Calibri" panose="020F0502020204030204" pitchFamily="34" charset="0"/>
                <a:cs typeface="KGTurningTables"/>
              </a:rPr>
              <a:t> Desayuno</a:t>
            </a:r>
            <a:r>
              <a:rPr lang="es-CO" sz="1500" dirty="0">
                <a:solidFill>
                  <a:srgbClr val="231F20"/>
                </a:solidFill>
                <a:effectLst/>
                <a:latin typeface="KGTurningTables"/>
                <a:ea typeface="Calibri" panose="020F0502020204030204" pitchFamily="34" charset="0"/>
                <a:cs typeface="KGTurningTables"/>
              </a:rPr>
              <a:t>.  Descubriremos la magia en el maravilloso mundo de </a:t>
            </a:r>
            <a:r>
              <a:rPr lang="es-CO" sz="1500" b="1" dirty="0">
                <a:solidFill>
                  <a:srgbClr val="7030A0"/>
                </a:solidFill>
                <a:latin typeface="KGTurningTables"/>
              </a:rPr>
              <a:t>Harry Potter </a:t>
            </a:r>
            <a:r>
              <a:rPr lang="es-CO" sz="1500" dirty="0">
                <a:solidFill>
                  <a:srgbClr val="231F20"/>
                </a:solidFill>
                <a:effectLst/>
                <a:latin typeface="KGTurningTables"/>
                <a:ea typeface="Calibri" panose="020F0502020204030204" pitchFamily="34" charset="0"/>
                <a:cs typeface="KGTurningTables"/>
              </a:rPr>
              <a:t>por los </a:t>
            </a:r>
            <a:r>
              <a:rPr lang="es-CO" sz="1500" b="1" dirty="0">
                <a:solidFill>
                  <a:srgbClr val="7030A0"/>
                </a:solidFill>
                <a:latin typeface="KGTurningTables"/>
              </a:rPr>
              <a:t>Estudios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latin typeface="KGTurningTables"/>
              </a:rPr>
              <a:t>Warner Bros. </a:t>
            </a:r>
            <a:r>
              <a:rPr lang="es-CO" sz="1500" dirty="0">
                <a:solidFill>
                  <a:srgbClr val="231F20"/>
                </a:solidFill>
                <a:effectLst/>
                <a:latin typeface="KGTurningTables"/>
                <a:ea typeface="Calibri" panose="020F0502020204030204" pitchFamily="34" charset="0"/>
                <a:cs typeface="KGTurningTables"/>
              </a:rPr>
              <a:t>Nuestro recorrido comenzará en el lugar exacto en el que empezó todo para Harry; en el armario debajo de la escalera donde durmió la noche de su 11º cumpleaños. Volaremos con nuestro propio palo de escoba y viviremos cada sueño de </a:t>
            </a:r>
            <a:r>
              <a:rPr lang="es-CO" sz="1500" b="1" dirty="0" err="1">
                <a:solidFill>
                  <a:srgbClr val="7030A0"/>
                </a:solidFill>
                <a:latin typeface="KGTurningTables"/>
              </a:rPr>
              <a:t>Potterhead</a:t>
            </a:r>
            <a:r>
              <a:rPr lang="es-CO" sz="1500" dirty="0">
                <a:solidFill>
                  <a:srgbClr val="231F20"/>
                </a:solidFill>
                <a:effectLst/>
                <a:latin typeface="KGTurningTables"/>
                <a:ea typeface="Calibri" panose="020F0502020204030204" pitchFamily="34" charset="0"/>
                <a:cs typeface="KGTurningTables"/>
              </a:rPr>
              <a:t> mientras deambulamos por los escenarios emblemáticos como el Gran Salón, el </a:t>
            </a:r>
            <a:r>
              <a:rPr lang="es-CO" sz="1500" b="1" dirty="0">
                <a:solidFill>
                  <a:srgbClr val="7030A0"/>
                </a:solidFill>
                <a:latin typeface="KGTurningTables"/>
              </a:rPr>
              <a:t>Bosque Prohibido</a:t>
            </a:r>
            <a:r>
              <a:rPr lang="es-CO" sz="1500" dirty="0">
                <a:solidFill>
                  <a:srgbClr val="231F20"/>
                </a:solidFill>
                <a:effectLst/>
                <a:latin typeface="KGTurningTables"/>
                <a:ea typeface="Calibri" panose="020F0502020204030204" pitchFamily="34" charset="0"/>
                <a:cs typeface="KGTurningTables"/>
              </a:rPr>
              <a:t>, la Oficina de Dumbledore y la </a:t>
            </a:r>
            <a:r>
              <a:rPr lang="es-CO" sz="1500" b="1" dirty="0">
                <a:solidFill>
                  <a:srgbClr val="7030A0"/>
                </a:solidFill>
                <a:latin typeface="KGTurningTables"/>
              </a:rPr>
              <a:t>cabaña de </a:t>
            </a:r>
            <a:r>
              <a:rPr lang="es-CO" sz="1500" b="1" dirty="0" err="1">
                <a:solidFill>
                  <a:srgbClr val="7030A0"/>
                </a:solidFill>
                <a:latin typeface="KGTurningTables"/>
              </a:rPr>
              <a:t>Hagrid</a:t>
            </a:r>
            <a:endParaRPr lang="es-CO" sz="1500" b="1" dirty="0">
              <a:solidFill>
                <a:srgbClr val="7030A0"/>
              </a:solidFill>
              <a:latin typeface="KGTurningTables"/>
            </a:endParaRPr>
          </a:p>
        </p:txBody>
      </p:sp>
      <p:sp>
        <p:nvSpPr>
          <p:cNvPr id="7" name="CuadroTexto 6">
            <a:extLst>
              <a:ext uri="{FF2B5EF4-FFF2-40B4-BE49-F238E27FC236}">
                <a16:creationId xmlns:a16="http://schemas.microsoft.com/office/drawing/2014/main" id="{0B4D6AA2-C343-400A-ABE8-E42DC8FDC1E9}"/>
              </a:ext>
            </a:extLst>
          </p:cNvPr>
          <p:cNvSpPr txBox="1"/>
          <p:nvPr/>
        </p:nvSpPr>
        <p:spPr>
          <a:xfrm>
            <a:off x="288449" y="5281395"/>
            <a:ext cx="5841091" cy="784830"/>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Al atardecer visitaremos el espectacular </a:t>
            </a:r>
            <a:r>
              <a:rPr lang="es-CO" sz="1500" b="1" dirty="0">
                <a:solidFill>
                  <a:srgbClr val="7030A0"/>
                </a:solidFill>
                <a:effectLst/>
                <a:latin typeface="KGTurningTables"/>
                <a:ea typeface="Calibri" panose="020F0502020204030204" pitchFamily="34" charset="0"/>
                <a:cs typeface="KGTurningTables"/>
              </a:rPr>
              <a:t>“London Eye”,</a:t>
            </a:r>
            <a:r>
              <a:rPr lang="es-CO" sz="1500" dirty="0">
                <a:solidFill>
                  <a:srgbClr val="7030A0"/>
                </a:solidFill>
                <a:effectLst/>
                <a:latin typeface="KGTurningTables"/>
                <a:ea typeface="Calibri" panose="020F0502020204030204" pitchFamily="34" charset="0"/>
                <a:cs typeface="KGTurningTables"/>
              </a:rPr>
              <a:t> </a:t>
            </a:r>
            <a:r>
              <a:rPr lang="es-CO" sz="1500" dirty="0">
                <a:solidFill>
                  <a:srgbClr val="231F20"/>
                </a:solidFill>
                <a:effectLst/>
                <a:latin typeface="KGTurningTables"/>
                <a:ea typeface="Calibri" panose="020F0502020204030204" pitchFamily="34" charset="0"/>
                <a:cs typeface="KGTurningTables"/>
              </a:rPr>
              <a:t>la emblemática rueda gigante de 135 metros que da un recorrido de media hora y desde donde se tiene la mejor vista de Londres</a:t>
            </a:r>
            <a:r>
              <a:rPr lang="es-CO" sz="1500" b="1"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Cena y Alojamiento.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695BF4E1-55B5-4CC3-90C8-8564CD6D53FE}"/>
              </a:ext>
            </a:extLst>
          </p:cNvPr>
          <p:cNvSpPr txBox="1"/>
          <p:nvPr/>
        </p:nvSpPr>
        <p:spPr>
          <a:xfrm>
            <a:off x="712427" y="1241146"/>
            <a:ext cx="5337188" cy="430887"/>
          </a:xfrm>
          <a:prstGeom prst="rect">
            <a:avLst/>
          </a:prstGeom>
          <a:noFill/>
        </p:spPr>
        <p:txBody>
          <a:bodyPr wrap="square">
            <a:spAutoFit/>
          </a:bodyPr>
          <a:lstStyle/>
          <a:p>
            <a:pPr algn="ctr">
              <a:tabLst>
                <a:tab pos="590550" algn="l"/>
              </a:tabLst>
            </a:pPr>
            <a:r>
              <a:rPr lang="es-CO" sz="2200" b="1" dirty="0">
                <a:solidFill>
                  <a:schemeClr val="accent4">
                    <a:lumMod val="75000"/>
                  </a:schemeClr>
                </a:solidFill>
                <a:effectLst/>
                <a:latin typeface="KGTurningTables"/>
                <a:ea typeface="Calibri" panose="020F0502020204030204" pitchFamily="34" charset="0"/>
                <a:cs typeface="KGTurningTables"/>
              </a:rPr>
              <a:t>Harry Potter - Estudios Warner Bros</a:t>
            </a:r>
            <a:endParaRPr lang="es-CO" sz="2200" dirty="0">
              <a:solidFill>
                <a:schemeClr val="accent4">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7E6A6060-E50A-43CA-A32E-1A58046AF6EE}"/>
              </a:ext>
            </a:extLst>
          </p:cNvPr>
          <p:cNvSpPr txBox="1"/>
          <p:nvPr/>
        </p:nvSpPr>
        <p:spPr>
          <a:xfrm>
            <a:off x="3177647" y="880215"/>
            <a:ext cx="2122267" cy="400110"/>
          </a:xfrm>
          <a:prstGeom prst="rect">
            <a:avLst/>
          </a:prstGeom>
          <a:noFill/>
        </p:spPr>
        <p:txBody>
          <a:bodyPr wrap="square">
            <a:spAutoFit/>
          </a:bodyPr>
          <a:lstStyle/>
          <a:p>
            <a:pPr algn="ctr">
              <a:tabLst>
                <a:tab pos="590550" algn="l"/>
              </a:tabLst>
            </a:pPr>
            <a:r>
              <a:rPr lang="es-CO" sz="20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4</a:t>
            </a:r>
            <a:r>
              <a:rPr lang="es-CO" sz="18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sz="20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18</a:t>
            </a:r>
          </a:p>
        </p:txBody>
      </p:sp>
      <p:pic>
        <p:nvPicPr>
          <p:cNvPr id="3" name="Imagen 2">
            <a:extLst>
              <a:ext uri="{FF2B5EF4-FFF2-40B4-BE49-F238E27FC236}">
                <a16:creationId xmlns:a16="http://schemas.microsoft.com/office/drawing/2014/main" id="{51210D72-DCAD-4C2E-88B5-D3863380D32D}"/>
              </a:ext>
            </a:extLst>
          </p:cNvPr>
          <p:cNvPicPr>
            <a:picLocks noChangeAspect="1"/>
          </p:cNvPicPr>
          <p:nvPr/>
        </p:nvPicPr>
        <p:blipFill>
          <a:blip r:embed="rId2"/>
          <a:stretch>
            <a:fillRect/>
          </a:stretch>
        </p:blipFill>
        <p:spPr>
          <a:xfrm>
            <a:off x="796778" y="1724061"/>
            <a:ext cx="5168487" cy="3420096"/>
          </a:xfrm>
          <a:prstGeom prst="rect">
            <a:avLst/>
          </a:prstGeom>
          <a:ln w="19050">
            <a:solidFill>
              <a:schemeClr val="accent4">
                <a:lumMod val="60000"/>
                <a:lumOff val="40000"/>
              </a:schemeClr>
            </a:solidFill>
          </a:ln>
        </p:spPr>
      </p:pic>
      <p:sp>
        <p:nvSpPr>
          <p:cNvPr id="12" name="CuadroTexto 11">
            <a:extLst>
              <a:ext uri="{FF2B5EF4-FFF2-40B4-BE49-F238E27FC236}">
                <a16:creationId xmlns:a16="http://schemas.microsoft.com/office/drawing/2014/main" id="{6655ADBE-4F2B-48E0-97B0-A7A260DA3F4D}"/>
              </a:ext>
            </a:extLst>
          </p:cNvPr>
          <p:cNvSpPr txBox="1"/>
          <p:nvPr/>
        </p:nvSpPr>
        <p:spPr>
          <a:xfrm>
            <a:off x="5965265" y="1292071"/>
            <a:ext cx="1963634" cy="584775"/>
          </a:xfrm>
          <a:prstGeom prst="rect">
            <a:avLst/>
          </a:prstGeom>
          <a:noFill/>
        </p:spPr>
        <p:txBody>
          <a:bodyPr wrap="square">
            <a:spAutoFit/>
          </a:bodyPr>
          <a:lstStyle/>
          <a:p>
            <a:pPr algn="ctr">
              <a:tabLst>
                <a:tab pos="590550" algn="l"/>
              </a:tabLst>
            </a:pPr>
            <a:r>
              <a:rPr lang="es-CO" sz="32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ES" sz="32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LONDRES</a:t>
            </a:r>
            <a:endParaRPr lang="es-ES" sz="2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2052" name="Picture 4" descr="Pin on Dibujos de Trenes">
            <a:extLst>
              <a:ext uri="{FF2B5EF4-FFF2-40B4-BE49-F238E27FC236}">
                <a16:creationId xmlns:a16="http://schemas.microsoft.com/office/drawing/2014/main" id="{9FA47F6E-05D9-4DDC-8C0C-A6C819D126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20" t="18758" r="8714" b="25947"/>
          <a:stretch/>
        </p:blipFill>
        <p:spPr bwMode="auto">
          <a:xfrm>
            <a:off x="6309837" y="5774473"/>
            <a:ext cx="1188288" cy="54666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0812EC12-E368-4B3C-ABC7-740219F0434C}"/>
              </a:ext>
            </a:extLst>
          </p:cNvPr>
          <p:cNvPicPr>
            <a:picLocks noChangeAspect="1"/>
          </p:cNvPicPr>
          <p:nvPr/>
        </p:nvPicPr>
        <p:blipFill rotWithShape="1">
          <a:blip r:embed="rId4"/>
          <a:srcRect l="12173" t="14933" r="11541" b="15874"/>
          <a:stretch/>
        </p:blipFill>
        <p:spPr>
          <a:xfrm rot="20126689">
            <a:off x="5774787" y="5791024"/>
            <a:ext cx="380955" cy="345529"/>
          </a:xfrm>
          <a:prstGeom prst="rect">
            <a:avLst/>
          </a:prstGeom>
        </p:spPr>
      </p:pic>
      <p:pic>
        <p:nvPicPr>
          <p:cNvPr id="15" name="Imagen 14">
            <a:extLst>
              <a:ext uri="{FF2B5EF4-FFF2-40B4-BE49-F238E27FC236}">
                <a16:creationId xmlns:a16="http://schemas.microsoft.com/office/drawing/2014/main" id="{5B9F6581-DB49-440E-8F96-569E4785C44A}"/>
              </a:ext>
            </a:extLst>
          </p:cNvPr>
          <p:cNvPicPr>
            <a:picLocks noChangeAspect="1"/>
          </p:cNvPicPr>
          <p:nvPr/>
        </p:nvPicPr>
        <p:blipFill rotWithShape="1">
          <a:blip r:embed="rId5"/>
          <a:srcRect l="15414" t="24066" r="15883" b="29914"/>
          <a:stretch/>
        </p:blipFill>
        <p:spPr>
          <a:xfrm rot="20492106">
            <a:off x="6714412" y="791580"/>
            <a:ext cx="721452" cy="510427"/>
          </a:xfrm>
          <a:prstGeom prst="rect">
            <a:avLst/>
          </a:prstGeom>
        </p:spPr>
      </p:pic>
    </p:spTree>
    <p:extLst>
      <p:ext uri="{BB962C8B-B14F-4D97-AF65-F5344CB8AC3E}">
        <p14:creationId xmlns:p14="http://schemas.microsoft.com/office/powerpoint/2010/main" val="346923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C2A704E2-5091-4535-860D-B075B8872513}"/>
              </a:ext>
            </a:extLst>
          </p:cNvPr>
          <p:cNvSpPr txBox="1"/>
          <p:nvPr/>
        </p:nvSpPr>
        <p:spPr>
          <a:xfrm>
            <a:off x="4380542" y="4151777"/>
            <a:ext cx="4523711" cy="1477328"/>
          </a:xfrm>
          <a:prstGeom prst="rect">
            <a:avLst/>
          </a:prstGeom>
          <a:noFill/>
        </p:spPr>
        <p:txBody>
          <a:bodyPr wrap="square">
            <a:spAutoFit/>
          </a:bodyPr>
          <a:lstStyle/>
          <a:p>
            <a:pPr algn="ct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A la hora indicada partiremos a PARIS a través del </a:t>
            </a:r>
            <a:r>
              <a:rPr lang="es-CO" sz="1500" b="1" dirty="0">
                <a:solidFill>
                  <a:srgbClr val="806000"/>
                </a:solidFill>
                <a:effectLst/>
                <a:latin typeface="KGTurningTables"/>
                <a:ea typeface="Calibri" panose="020F0502020204030204" pitchFamily="34" charset="0"/>
                <a:cs typeface="KGTurningTables"/>
              </a:rPr>
              <a:t>Eurotúnel</a:t>
            </a:r>
            <a:r>
              <a:rPr lang="es-CO" sz="1500" dirty="0">
                <a:solidFill>
                  <a:srgbClr val="231F20"/>
                </a:solidFill>
                <a:effectLst/>
                <a:latin typeface="KGTurningTables"/>
                <a:ea typeface="Calibri" panose="020F0502020204030204" pitchFamily="34" charset="0"/>
                <a:cs typeface="KGTurningTables"/>
              </a:rPr>
              <a:t> atravesando el canal de la mancha en un tren de alta velocidad. En la noche visitaremos </a:t>
            </a:r>
            <a:r>
              <a:rPr lang="es-CO" sz="1500" b="1" dirty="0">
                <a:solidFill>
                  <a:srgbClr val="7030A0"/>
                </a:solidFill>
                <a:effectLst/>
                <a:latin typeface="KGTurningTables"/>
                <a:ea typeface="Calibri" panose="020F0502020204030204" pitchFamily="34" charset="0"/>
                <a:cs typeface="KGTurningTables"/>
              </a:rPr>
              <a:t>París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iluminado</a:t>
            </a:r>
            <a:r>
              <a:rPr lang="es-CO" sz="1500" dirty="0">
                <a:solidFill>
                  <a:srgbClr val="231F20"/>
                </a:solidFill>
                <a:effectLst/>
                <a:latin typeface="KGTurningTables"/>
                <a:ea typeface="Calibri" panose="020F0502020204030204" pitchFamily="34" charset="0"/>
                <a:cs typeface="KGTurningTables"/>
              </a:rPr>
              <a:t>; otra óptica de esta hermosa ciudad en donde podrás disfrutar de un </a:t>
            </a:r>
            <a:r>
              <a:rPr lang="es-CO" sz="1500" b="1" dirty="0">
                <a:solidFill>
                  <a:srgbClr val="7030A0"/>
                </a:solidFill>
                <a:effectLst/>
                <a:latin typeface="KGTurningTables"/>
                <a:ea typeface="Calibri" panose="020F0502020204030204" pitchFamily="34" charset="0"/>
                <a:cs typeface="KGTurningTables"/>
              </a:rPr>
              <a:t>show</a:t>
            </a:r>
            <a:r>
              <a:rPr lang="es-CO" sz="1500" dirty="0">
                <a:solidFill>
                  <a:srgbClr val="231F20"/>
                </a:solidFill>
                <a:effectLst/>
                <a:latin typeface="KGTurningTables"/>
                <a:ea typeface="Calibri" panose="020F0502020204030204" pitchFamily="34" charset="0"/>
                <a:cs typeface="KGTurningTables"/>
              </a:rPr>
              <a:t> de </a:t>
            </a:r>
            <a:r>
              <a:rPr lang="es-CO" sz="1500" b="1" dirty="0">
                <a:solidFill>
                  <a:srgbClr val="7030A0"/>
                </a:solidFill>
                <a:effectLst/>
                <a:latin typeface="KGTurningTables"/>
                <a:ea typeface="Calibri" panose="020F0502020204030204" pitchFamily="34" charset="0"/>
                <a:cs typeface="KGTurningTables"/>
              </a:rPr>
              <a:t>luces</a:t>
            </a:r>
            <a:r>
              <a:rPr lang="es-CO" sz="1500" dirty="0">
                <a:solidFill>
                  <a:srgbClr val="231F20"/>
                </a:solidFill>
                <a:effectLst/>
                <a:latin typeface="KGTurningTables"/>
                <a:ea typeface="Calibri" panose="020F0502020204030204" pitchFamily="34" charset="0"/>
                <a:cs typeface="KGTurningTables"/>
              </a:rPr>
              <a:t> que </a:t>
            </a:r>
            <a:r>
              <a:rPr lang="es-CO" sz="1500" b="1" dirty="0">
                <a:solidFill>
                  <a:srgbClr val="7030A0"/>
                </a:solidFill>
                <a:effectLst/>
                <a:latin typeface="KGTurningTables"/>
                <a:ea typeface="Calibri" panose="020F0502020204030204" pitchFamily="34" charset="0"/>
                <a:cs typeface="KGTurningTables"/>
              </a:rPr>
              <a:t>engalana</a:t>
            </a:r>
            <a:r>
              <a:rPr lang="es-CO" sz="1500" dirty="0">
                <a:solidFill>
                  <a:srgbClr val="231F20"/>
                </a:solidFill>
                <a:effectLst/>
                <a:latin typeface="KGTurningTables"/>
                <a:ea typeface="Calibri" panose="020F0502020204030204" pitchFamily="34" charset="0"/>
                <a:cs typeface="KGTurningTables"/>
              </a:rPr>
              <a:t> la </a:t>
            </a:r>
            <a:r>
              <a:rPr lang="es-CO" sz="1500" b="1" dirty="0">
                <a:solidFill>
                  <a:srgbClr val="7030A0"/>
                </a:solidFill>
                <a:effectLst/>
                <a:latin typeface="KGTurningTables"/>
                <a:ea typeface="Calibri" panose="020F0502020204030204" pitchFamily="34" charset="0"/>
                <a:cs typeface="KGTurningTables"/>
              </a:rPr>
              <a:t>torre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Eiffel</a:t>
            </a:r>
            <a:r>
              <a:rPr lang="es-CO" sz="1500"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latin typeface="KGTurningTables"/>
              </a:rPr>
              <a:t>Cena</a:t>
            </a:r>
            <a:r>
              <a:rPr lang="es-CO" sz="1500" b="1" u="sng"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latin typeface="KGTurningTables"/>
                <a:ea typeface="Calibri" panose="020F0502020204030204" pitchFamily="34" charset="0"/>
                <a:cs typeface="KGTurningTables"/>
              </a:rPr>
              <a:t>y </a:t>
            </a:r>
            <a:r>
              <a:rPr lang="es-CO" sz="1500" b="1" u="sng" dirty="0">
                <a:solidFill>
                  <a:srgbClr val="231F20"/>
                </a:solidFill>
                <a:effectLst/>
                <a:latin typeface="KGTurningTables"/>
                <a:ea typeface="Calibri" panose="020F0502020204030204" pitchFamily="34" charset="0"/>
                <a:cs typeface="KGTurningTables"/>
              </a:rPr>
              <a:t>Alojamiento.</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Imagen 10">
            <a:extLst>
              <a:ext uri="{FF2B5EF4-FFF2-40B4-BE49-F238E27FC236}">
                <a16:creationId xmlns:a16="http://schemas.microsoft.com/office/drawing/2014/main" id="{AD9A8D32-EBAA-499D-B046-3F136B86A598}"/>
              </a:ext>
            </a:extLst>
          </p:cNvPr>
          <p:cNvPicPr>
            <a:picLocks noChangeAspect="1"/>
          </p:cNvPicPr>
          <p:nvPr/>
        </p:nvPicPr>
        <p:blipFill>
          <a:blip r:embed="rId2"/>
          <a:stretch>
            <a:fillRect/>
          </a:stretch>
        </p:blipFill>
        <p:spPr>
          <a:xfrm>
            <a:off x="859660" y="1591559"/>
            <a:ext cx="3510834" cy="4330943"/>
          </a:xfrm>
          <a:prstGeom prst="rect">
            <a:avLst/>
          </a:prstGeom>
          <a:solidFill>
            <a:schemeClr val="accent5">
              <a:lumMod val="75000"/>
            </a:schemeClr>
          </a:solidFill>
          <a:ln w="38100" cmpd="dbl">
            <a:solidFill>
              <a:schemeClr val="accent1">
                <a:lumMod val="75000"/>
              </a:schemeClr>
            </a:solidFill>
          </a:ln>
        </p:spPr>
      </p:pic>
      <p:pic>
        <p:nvPicPr>
          <p:cNvPr id="13" name="Picture 6" descr="Concepto de dibujo de la Torre Eiffel de París. Ilustración del horizonte  dibujado a mano. Viajar por el mundo concepto imagen vectorial para  marketing digital e impresiones de carteles Imagen Vector de">
            <a:extLst>
              <a:ext uri="{FF2B5EF4-FFF2-40B4-BE49-F238E27FC236}">
                <a16:creationId xmlns:a16="http://schemas.microsoft.com/office/drawing/2014/main" id="{BFACA470-AA1D-4C67-AC76-8F6DEECC14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05" b="9913"/>
          <a:stretch/>
        </p:blipFill>
        <p:spPr bwMode="auto">
          <a:xfrm>
            <a:off x="7072044" y="605291"/>
            <a:ext cx="461463" cy="437089"/>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F97D53A2-F01E-4DF6-9C36-9B973219D35E}"/>
              </a:ext>
            </a:extLst>
          </p:cNvPr>
          <p:cNvPicPr>
            <a:picLocks noChangeAspect="1"/>
          </p:cNvPicPr>
          <p:nvPr/>
        </p:nvPicPr>
        <p:blipFill rotWithShape="1">
          <a:blip r:embed="rId4"/>
          <a:srcRect l="36168" t="64221" r="33828" b="4570"/>
          <a:stretch/>
        </p:blipFill>
        <p:spPr>
          <a:xfrm rot="5400000" flipH="1">
            <a:off x="301860" y="5373408"/>
            <a:ext cx="464134" cy="507976"/>
          </a:xfrm>
          <a:prstGeom prst="rect">
            <a:avLst/>
          </a:prstGeom>
        </p:spPr>
      </p:pic>
      <p:sp>
        <p:nvSpPr>
          <p:cNvPr id="20" name="CuadroTexto 19">
            <a:extLst>
              <a:ext uri="{FF2B5EF4-FFF2-40B4-BE49-F238E27FC236}">
                <a16:creationId xmlns:a16="http://schemas.microsoft.com/office/drawing/2014/main" id="{0A167C35-F37A-4021-86A0-B235F234D2D4}"/>
              </a:ext>
            </a:extLst>
          </p:cNvPr>
          <p:cNvSpPr txBox="1"/>
          <p:nvPr/>
        </p:nvSpPr>
        <p:spPr>
          <a:xfrm>
            <a:off x="1918167" y="1016122"/>
            <a:ext cx="1819444" cy="400110"/>
          </a:xfrm>
          <a:prstGeom prst="rect">
            <a:avLst/>
          </a:prstGeom>
          <a:noFill/>
        </p:spPr>
        <p:txBody>
          <a:bodyPr wrap="square">
            <a:spAutoFit/>
          </a:bodyPr>
          <a:lstStyle/>
          <a:p>
            <a:pPr algn="just">
              <a:tabLst>
                <a:tab pos="590550" algn="l"/>
              </a:tabLst>
            </a:pPr>
            <a:r>
              <a:rPr lang="es-CO" sz="20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05</a:t>
            </a:r>
            <a:r>
              <a:rPr lang="es-CO" sz="16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sz="20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19</a:t>
            </a:r>
            <a:r>
              <a:rPr lang="es-CO"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endParaRPr lang="es-CO" dirty="0">
              <a:solidFill>
                <a:schemeClr val="accent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9" name="Imagen 18">
            <a:extLst>
              <a:ext uri="{FF2B5EF4-FFF2-40B4-BE49-F238E27FC236}">
                <a16:creationId xmlns:a16="http://schemas.microsoft.com/office/drawing/2014/main" id="{6DDD2015-D049-4462-9C5F-1CF234638BF2}"/>
              </a:ext>
            </a:extLst>
          </p:cNvPr>
          <p:cNvPicPr>
            <a:picLocks noChangeAspect="1"/>
          </p:cNvPicPr>
          <p:nvPr/>
        </p:nvPicPr>
        <p:blipFill>
          <a:blip r:embed="rId5"/>
          <a:stretch>
            <a:fillRect/>
          </a:stretch>
        </p:blipFill>
        <p:spPr>
          <a:xfrm>
            <a:off x="5030516" y="5639153"/>
            <a:ext cx="749776" cy="619517"/>
          </a:xfrm>
          <a:prstGeom prst="rect">
            <a:avLst/>
          </a:prstGeom>
        </p:spPr>
      </p:pic>
      <p:pic>
        <p:nvPicPr>
          <p:cNvPr id="22" name="Picture 4" descr="Ilustraciones, imágenes clip art, dibujos animados e iconos de stock de Paris  Cafe - Getty Images">
            <a:extLst>
              <a:ext uri="{FF2B5EF4-FFF2-40B4-BE49-F238E27FC236}">
                <a16:creationId xmlns:a16="http://schemas.microsoft.com/office/drawing/2014/main" id="{F46FBE68-1326-4F57-B2E0-111E2B0D1ED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2278"/>
          <a:stretch/>
        </p:blipFill>
        <p:spPr bwMode="auto">
          <a:xfrm>
            <a:off x="6317371" y="5639153"/>
            <a:ext cx="1143564" cy="762686"/>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4341EBFE-9818-42E2-B7B9-29DD6E803828}"/>
              </a:ext>
            </a:extLst>
          </p:cNvPr>
          <p:cNvSpPr txBox="1"/>
          <p:nvPr/>
        </p:nvSpPr>
        <p:spPr>
          <a:xfrm>
            <a:off x="3795412" y="1042380"/>
            <a:ext cx="3947961" cy="646331"/>
          </a:xfrm>
          <a:prstGeom prst="rect">
            <a:avLst/>
          </a:prstGeom>
          <a:noFill/>
        </p:spPr>
        <p:txBody>
          <a:bodyPr wrap="square">
            <a:spAutoFit/>
          </a:bodyPr>
          <a:lstStyle/>
          <a:p>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LONDRES – PARIS </a:t>
            </a:r>
            <a:r>
              <a:rPr lang="es-ES" sz="1800" b="1" dirty="0">
                <a:solidFill>
                  <a:schemeClr val="accent4">
                    <a:lumMod val="75000"/>
                  </a:schemeClr>
                </a:solidFill>
                <a:effectLst/>
                <a:latin typeface="Calibri" panose="020F0502020204030204" pitchFamily="34" charset="0"/>
                <a:ea typeface="Times New Roman" panose="02020603050405020304" pitchFamily="18" charset="0"/>
                <a:cs typeface="Calibri" panose="020F0502020204030204" pitchFamily="34" charset="0"/>
              </a:rPr>
              <a:t>(PARÍS ILUMINADO</a:t>
            </a:r>
            <a:r>
              <a:rPr lang="es-CO" sz="1600" b="1" dirty="0">
                <a:solidFill>
                  <a:schemeClr val="accent4">
                    <a:lumMod val="75000"/>
                  </a:schemeClr>
                </a:solidFill>
                <a:effectLst/>
                <a:latin typeface="DINCondensed-Bold"/>
                <a:ea typeface="Calibri" panose="020F0502020204030204" pitchFamily="34" charset="0"/>
                <a:cs typeface="DINCondensed-Bold"/>
              </a:rPr>
              <a:t>) </a:t>
            </a:r>
            <a:r>
              <a:rPr lang="en-US" sz="1400" dirty="0">
                <a:solidFill>
                  <a:schemeClr val="accent4">
                    <a:lumMod val="75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s-CO" dirty="0">
              <a:solidFill>
                <a:schemeClr val="accent4">
                  <a:lumMod val="75000"/>
                </a:schemeClr>
              </a:solidFill>
            </a:endParaRPr>
          </a:p>
          <a:p>
            <a:endPar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5122" name="Picture 2" descr="Eurostar de Londres a Amsterdam - el PRIMER tren! 4 de abril de 2018 ST  PANCRAS INTERNATIONAL - YouTube">
            <a:extLst>
              <a:ext uri="{FF2B5EF4-FFF2-40B4-BE49-F238E27FC236}">
                <a16:creationId xmlns:a16="http://schemas.microsoft.com/office/drawing/2014/main" id="{74C98617-1D2E-4222-A985-0A97405C504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563"/>
          <a:stretch/>
        </p:blipFill>
        <p:spPr bwMode="auto">
          <a:xfrm>
            <a:off x="4645579" y="1591559"/>
            <a:ext cx="3947961" cy="2483015"/>
          </a:xfrm>
          <a:prstGeom prst="rect">
            <a:avLst/>
          </a:prstGeom>
          <a:solidFill>
            <a:schemeClr val="accent5">
              <a:lumMod val="75000"/>
            </a:schemeClr>
          </a:solidFill>
          <a:ln w="38100" cmpd="dbl">
            <a:solidFill>
              <a:schemeClr val="accent1">
                <a:lumMod val="75000"/>
              </a:schemeClr>
            </a:solidFill>
          </a:ln>
        </p:spPr>
      </p:pic>
      <p:pic>
        <p:nvPicPr>
          <p:cNvPr id="23" name="Picture 4" descr="Dibujo De Dos Globos Con Formas Del Corazón Ilustración del Vector -  Ilustración de rojo, trazado: 110900182">
            <a:extLst>
              <a:ext uri="{FF2B5EF4-FFF2-40B4-BE49-F238E27FC236}">
                <a16:creationId xmlns:a16="http://schemas.microsoft.com/office/drawing/2014/main" id="{9EB0E502-E9C6-4F74-B687-FFA200868E9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498" t="8230" r="23128" b="4527"/>
          <a:stretch/>
        </p:blipFill>
        <p:spPr bwMode="auto">
          <a:xfrm>
            <a:off x="367136" y="2372038"/>
            <a:ext cx="420779" cy="687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462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F8B0305-0072-4204-B1FD-864BAAD69111}"/>
              </a:ext>
            </a:extLst>
          </p:cNvPr>
          <p:cNvSpPr txBox="1"/>
          <p:nvPr/>
        </p:nvSpPr>
        <p:spPr>
          <a:xfrm>
            <a:off x="825656" y="1336546"/>
            <a:ext cx="5471666" cy="553998"/>
          </a:xfrm>
          <a:prstGeom prst="rect">
            <a:avLst/>
          </a:prstGeom>
          <a:noFill/>
        </p:spPr>
        <p:txBody>
          <a:bodyPr wrap="square">
            <a:spAutoFit/>
          </a:bodyPr>
          <a:lstStyle/>
          <a:p>
            <a:pPr algn="just">
              <a:tabLst>
                <a:tab pos="590550" algn="l"/>
              </a:tabLst>
            </a:pP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Este día será maravilloso; partiremos a </a:t>
            </a:r>
            <a:r>
              <a:rPr lang="es-CO" sz="1500" b="1" dirty="0">
                <a:solidFill>
                  <a:srgbClr val="0070C0"/>
                </a:solidFill>
                <a:effectLst/>
                <a:latin typeface="KGTurningTables"/>
                <a:ea typeface="Calibri" panose="020F0502020204030204" pitchFamily="34" charset="0"/>
                <a:cs typeface="KGTurningTables"/>
              </a:rPr>
              <a:t>EURODISNEY</a:t>
            </a:r>
            <a:r>
              <a:rPr lang="es-CO" sz="1500" dirty="0">
                <a:solidFill>
                  <a:srgbClr val="0070C0"/>
                </a:solidFill>
                <a:effectLst/>
                <a:latin typeface="KGTurningTables"/>
                <a:ea typeface="Calibri" panose="020F0502020204030204" pitchFamily="34" charset="0"/>
                <a:cs typeface="KGTurningTables"/>
              </a:rPr>
              <a:t> </a:t>
            </a:r>
            <a:r>
              <a:rPr lang="es-CO" sz="1500" dirty="0">
                <a:solidFill>
                  <a:srgbClr val="231F20"/>
                </a:solidFill>
                <a:effectLst/>
                <a:latin typeface="KGTurningTables"/>
                <a:ea typeface="Calibri" panose="020F0502020204030204" pitchFamily="34" charset="0"/>
                <a:cs typeface="KGTurningTables"/>
              </a:rPr>
              <a:t>para disfrutar de este encantador lugar y sus magníficas atracciones.</a:t>
            </a:r>
          </a:p>
        </p:txBody>
      </p:sp>
      <p:sp>
        <p:nvSpPr>
          <p:cNvPr id="3" name="CuadroTexto 2">
            <a:extLst>
              <a:ext uri="{FF2B5EF4-FFF2-40B4-BE49-F238E27FC236}">
                <a16:creationId xmlns:a16="http://schemas.microsoft.com/office/drawing/2014/main" id="{5C55A869-5DB3-49AB-AACF-2096C8BA877B}"/>
              </a:ext>
            </a:extLst>
          </p:cNvPr>
          <p:cNvSpPr txBox="1"/>
          <p:nvPr/>
        </p:nvSpPr>
        <p:spPr>
          <a:xfrm>
            <a:off x="2366046" y="959523"/>
            <a:ext cx="3931276" cy="400110"/>
          </a:xfrm>
          <a:prstGeom prst="rect">
            <a:avLst/>
          </a:prstGeom>
          <a:noFill/>
        </p:spPr>
        <p:txBody>
          <a:bodyPr wrap="square">
            <a:spAutoFit/>
          </a:bodyPr>
          <a:lstStyle/>
          <a:p>
            <a:pPr algn="just"/>
            <a:r>
              <a:rPr lang="es-CO" b="1" dirty="0">
                <a:solidFill>
                  <a:srgbClr val="00B050"/>
                </a:solidFill>
                <a:latin typeface="Arial Narrow" panose="020B0606020202030204" pitchFamily="34" charset="0"/>
                <a:cs typeface="Arial" panose="020B0604020202020204" pitchFamily="34" charset="0"/>
              </a:rPr>
              <a:t>DÍA 6, </a:t>
            </a:r>
            <a:r>
              <a:rPr lang="es-CO" b="1" dirty="0">
                <a:solidFill>
                  <a:srgbClr val="1F4E79"/>
                </a:solidFill>
                <a:latin typeface="Arial Narrow" panose="020B0606020202030204" pitchFamily="34" charset="0"/>
                <a:cs typeface="Arial" panose="020B0604020202020204" pitchFamily="34" charset="0"/>
              </a:rPr>
              <a:t>junio 20 </a:t>
            </a:r>
            <a:r>
              <a:rPr lang="es-ES" sz="2000" b="1" dirty="0">
                <a:solidFill>
                  <a:srgbClr val="FF0000"/>
                </a:solidFill>
                <a:latin typeface="Calibri" panose="020F0502020204030204" pitchFamily="34" charset="0"/>
                <a:cs typeface="Calibri" panose="020F0502020204030204" pitchFamily="34" charset="0"/>
              </a:rPr>
              <a:t>PARÍS- EURODISNEY. </a:t>
            </a:r>
            <a:endParaRPr lang="es-CO" sz="2000" b="1" dirty="0">
              <a:solidFill>
                <a:srgbClr val="FF0000"/>
              </a:solidFill>
              <a:latin typeface="Calibri" panose="020F0502020204030204" pitchFamily="34" charset="0"/>
              <a:cs typeface="Calibri" panose="020F0502020204030204" pitchFamily="34" charset="0"/>
            </a:endParaRPr>
          </a:p>
        </p:txBody>
      </p:sp>
      <p:pic>
        <p:nvPicPr>
          <p:cNvPr id="4" name="Imagen 3">
            <a:extLst>
              <a:ext uri="{FF2B5EF4-FFF2-40B4-BE49-F238E27FC236}">
                <a16:creationId xmlns:a16="http://schemas.microsoft.com/office/drawing/2014/main" id="{7AE40F3C-460B-4493-B4F7-11B2E3CD4382}"/>
              </a:ext>
            </a:extLst>
          </p:cNvPr>
          <p:cNvPicPr/>
          <p:nvPr/>
        </p:nvPicPr>
        <p:blipFill rotWithShape="1">
          <a:blip r:embed="rId2" cstate="print">
            <a:extLst>
              <a:ext uri="{28A0092B-C50C-407E-A947-70E740481C1C}">
                <a14:useLocalDpi xmlns:a14="http://schemas.microsoft.com/office/drawing/2010/main" val="0"/>
              </a:ext>
            </a:extLst>
          </a:blip>
          <a:srcRect r="2881"/>
          <a:stretch/>
        </p:blipFill>
        <p:spPr bwMode="auto">
          <a:xfrm>
            <a:off x="5128676" y="2031193"/>
            <a:ext cx="3010487" cy="3232062"/>
          </a:xfrm>
          <a:prstGeom prst="rect">
            <a:avLst/>
          </a:prstGeom>
          <a:ln w="38100" cmpd="dbl">
            <a:solidFill>
              <a:schemeClr val="accent4">
                <a:lumMod val="75000"/>
              </a:schemeClr>
            </a:solid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99CA66C4-C186-4D75-9D8E-560AF9CA11E4}"/>
              </a:ext>
            </a:extLst>
          </p:cNvPr>
          <p:cNvSpPr txBox="1"/>
          <p:nvPr/>
        </p:nvSpPr>
        <p:spPr>
          <a:xfrm>
            <a:off x="260966" y="5343949"/>
            <a:ext cx="7305443" cy="784830"/>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La magia y fantasía se apoderarán de nosotros. Este indescriptible parque temático es el más famoso de París y uno de los más visitados del mundo. Este día terminará después de disfrutar el más fastuoso y colorido desfile de las creaciones de DISNEY. </a:t>
            </a:r>
            <a:r>
              <a:rPr lang="es-CO" sz="1500" b="1" u="sng" dirty="0">
                <a:solidFill>
                  <a:srgbClr val="231F20"/>
                </a:solidFill>
                <a:effectLst/>
                <a:latin typeface="KGTurningTables"/>
                <a:ea typeface="Calibri" panose="020F0502020204030204" pitchFamily="34" charset="0"/>
                <a:cs typeface="KGTurningTables"/>
              </a:rPr>
              <a:t>Cena y Alojamiento </a:t>
            </a:r>
            <a:r>
              <a:rPr lang="es-CO" sz="1500" b="1" dirty="0">
                <a:solidFill>
                  <a:srgbClr val="231F20"/>
                </a:solidFill>
                <a:effectLst/>
                <a:latin typeface="KGTurningTables"/>
                <a:ea typeface="Calibri" panose="020F0502020204030204" pitchFamily="34" charset="0"/>
                <a:cs typeface="KGTurningTables"/>
              </a:rPr>
              <a:t>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ED24AD9E-14B4-44D5-84D5-64091B0ABCD6}"/>
              </a:ext>
            </a:extLst>
          </p:cNvPr>
          <p:cNvPicPr>
            <a:picLocks noChangeAspect="1"/>
          </p:cNvPicPr>
          <p:nvPr/>
        </p:nvPicPr>
        <p:blipFill rotWithShape="1">
          <a:blip r:embed="rId3"/>
          <a:srcRect l="10265" r="8404"/>
          <a:stretch/>
        </p:blipFill>
        <p:spPr>
          <a:xfrm>
            <a:off x="944545" y="2031193"/>
            <a:ext cx="3942993" cy="3232062"/>
          </a:xfrm>
          <a:prstGeom prst="rect">
            <a:avLst/>
          </a:prstGeom>
          <a:ln w="38100" cmpd="dbl">
            <a:solidFill>
              <a:schemeClr val="accent4">
                <a:lumMod val="75000"/>
              </a:schemeClr>
            </a:solidFill>
          </a:ln>
        </p:spPr>
      </p:pic>
      <p:pic>
        <p:nvPicPr>
          <p:cNvPr id="8" name="Imagen 7">
            <a:extLst>
              <a:ext uri="{FF2B5EF4-FFF2-40B4-BE49-F238E27FC236}">
                <a16:creationId xmlns:a16="http://schemas.microsoft.com/office/drawing/2014/main" id="{697E1559-74DB-4E51-89F2-8C4D1FB8DC33}"/>
              </a:ext>
            </a:extLst>
          </p:cNvPr>
          <p:cNvPicPr>
            <a:picLocks noChangeAspect="1"/>
          </p:cNvPicPr>
          <p:nvPr/>
        </p:nvPicPr>
        <p:blipFill rotWithShape="1">
          <a:blip r:embed="rId4"/>
          <a:srcRect t="34721" r="65283" b="35232"/>
          <a:stretch/>
        </p:blipFill>
        <p:spPr>
          <a:xfrm>
            <a:off x="357043" y="2207890"/>
            <a:ext cx="517713" cy="448065"/>
          </a:xfrm>
          <a:prstGeom prst="rect">
            <a:avLst/>
          </a:prstGeom>
        </p:spPr>
      </p:pic>
      <p:pic>
        <p:nvPicPr>
          <p:cNvPr id="9" name="Picture 4" descr="Dibujo De Dos Globos Con Formas Del Corazón Ilustración del Vector -  Ilustración de rojo, trazado: 110900182">
            <a:extLst>
              <a:ext uri="{FF2B5EF4-FFF2-40B4-BE49-F238E27FC236}">
                <a16:creationId xmlns:a16="http://schemas.microsoft.com/office/drawing/2014/main" id="{11A5DB50-1EC8-4042-93B3-B72DBD9A6C4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498" t="8230" r="23128" b="4527"/>
          <a:stretch/>
        </p:blipFill>
        <p:spPr bwMode="auto">
          <a:xfrm>
            <a:off x="8209503" y="4243100"/>
            <a:ext cx="673531" cy="1100929"/>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Mundo Doblaje - MINNIE Y MICKEY Una vez más le damos las... | Facebook">
            <a:extLst>
              <a:ext uri="{FF2B5EF4-FFF2-40B4-BE49-F238E27FC236}">
                <a16:creationId xmlns:a16="http://schemas.microsoft.com/office/drawing/2014/main" id="{A827648A-8A5E-4A27-989E-4008EE7C0A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6890" y="819021"/>
            <a:ext cx="1039323" cy="963492"/>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C5253B18-164D-4B7B-8768-7DA90ADC53AA}"/>
              </a:ext>
            </a:extLst>
          </p:cNvPr>
          <p:cNvPicPr>
            <a:picLocks noChangeAspect="1"/>
          </p:cNvPicPr>
          <p:nvPr/>
        </p:nvPicPr>
        <p:blipFill rotWithShape="1">
          <a:blip r:embed="rId4"/>
          <a:srcRect t="34721" r="65283" b="35232"/>
          <a:stretch/>
        </p:blipFill>
        <p:spPr>
          <a:xfrm rot="505927">
            <a:off x="421192" y="2758376"/>
            <a:ext cx="419513" cy="363076"/>
          </a:xfrm>
          <a:prstGeom prst="rect">
            <a:avLst/>
          </a:prstGeom>
        </p:spPr>
      </p:pic>
      <p:pic>
        <p:nvPicPr>
          <p:cNvPr id="11" name="Imagen 10">
            <a:extLst>
              <a:ext uri="{FF2B5EF4-FFF2-40B4-BE49-F238E27FC236}">
                <a16:creationId xmlns:a16="http://schemas.microsoft.com/office/drawing/2014/main" id="{FA87B6DF-43CF-4D66-9D33-55034BB3218A}"/>
              </a:ext>
            </a:extLst>
          </p:cNvPr>
          <p:cNvPicPr>
            <a:picLocks noChangeAspect="1"/>
          </p:cNvPicPr>
          <p:nvPr/>
        </p:nvPicPr>
        <p:blipFill rotWithShape="1">
          <a:blip r:embed="rId4"/>
          <a:srcRect t="34721" r="65283" b="35232"/>
          <a:stretch/>
        </p:blipFill>
        <p:spPr>
          <a:xfrm>
            <a:off x="565378" y="3321448"/>
            <a:ext cx="248539" cy="215103"/>
          </a:xfrm>
          <a:prstGeom prst="rect">
            <a:avLst/>
          </a:prstGeom>
        </p:spPr>
      </p:pic>
      <p:pic>
        <p:nvPicPr>
          <p:cNvPr id="12" name="Picture 4" descr="Dibujo De Dos Globos Con Formas Del Corazón Ilustración del Vector -  Ilustración de rojo, trazado: 110900182">
            <a:extLst>
              <a:ext uri="{FF2B5EF4-FFF2-40B4-BE49-F238E27FC236}">
                <a16:creationId xmlns:a16="http://schemas.microsoft.com/office/drawing/2014/main" id="{9C7DC13C-E19B-49F0-90AC-00446B3B9D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498" t="8230" r="23128" b="4527"/>
          <a:stretch/>
        </p:blipFill>
        <p:spPr bwMode="auto">
          <a:xfrm>
            <a:off x="8301878" y="2576861"/>
            <a:ext cx="244390" cy="3994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Dibujo De Dos Globos Con Formas Del Corazón Ilustración del Vector -  Ilustración de rojo, trazado: 110900182">
            <a:extLst>
              <a:ext uri="{FF2B5EF4-FFF2-40B4-BE49-F238E27FC236}">
                <a16:creationId xmlns:a16="http://schemas.microsoft.com/office/drawing/2014/main" id="{D1646F68-657B-4516-8295-1905900E0F5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498" t="8230" r="23128" b="4527"/>
          <a:stretch/>
        </p:blipFill>
        <p:spPr bwMode="auto">
          <a:xfrm>
            <a:off x="8295035" y="3448164"/>
            <a:ext cx="354599" cy="579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480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35F8FF2-1FCB-469D-AFDC-C0FAB9BDC1A8}"/>
              </a:ext>
            </a:extLst>
          </p:cNvPr>
          <p:cNvSpPr txBox="1"/>
          <p:nvPr/>
        </p:nvSpPr>
        <p:spPr>
          <a:xfrm>
            <a:off x="564235" y="1499162"/>
            <a:ext cx="8288363" cy="784830"/>
          </a:xfrm>
          <a:prstGeom prst="rect">
            <a:avLst/>
          </a:prstGeom>
          <a:noFill/>
        </p:spPr>
        <p:txBody>
          <a:bodyPr wrap="square">
            <a:spAutoFit/>
          </a:bodyPr>
          <a:lstStyle/>
          <a:p>
            <a:pPr algn="ct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Hoy será un largo y mágico día.  Disfrutaremos de la </a:t>
            </a:r>
            <a:r>
              <a:rPr lang="es-CO" sz="1500" b="1" dirty="0">
                <a:solidFill>
                  <a:srgbClr val="7030A0"/>
                </a:solidFill>
                <a:effectLst/>
                <a:latin typeface="KGTurningTables"/>
                <a:ea typeface="Calibri" panose="020F0502020204030204" pitchFamily="34" charset="0"/>
                <a:cs typeface="KGTurningTables"/>
              </a:rPr>
              <a:t>“Ciudad Luz”. </a:t>
            </a:r>
            <a:r>
              <a:rPr lang="es-CO" sz="1500" dirty="0">
                <a:solidFill>
                  <a:srgbClr val="231F20"/>
                </a:solidFill>
                <a:effectLst/>
                <a:latin typeface="KGTurningTables"/>
                <a:ea typeface="Calibri" panose="020F0502020204030204" pitchFamily="34" charset="0"/>
                <a:cs typeface="KGTurningTables"/>
              </a:rPr>
              <a:t>A primera hora subiremos a   </a:t>
            </a:r>
            <a:r>
              <a:rPr lang="es-CO" sz="1500" b="1" dirty="0">
                <a:solidFill>
                  <a:srgbClr val="7030A0"/>
                </a:solidFill>
                <a:effectLst/>
                <a:latin typeface="KGTurningTables"/>
                <a:ea typeface="Calibri" panose="020F0502020204030204" pitchFamily="34" charset="0"/>
                <a:cs typeface="KGTurningTables"/>
              </a:rPr>
              <a:t>La Torre Eiffel</a:t>
            </a:r>
            <a:r>
              <a:rPr lang="es-CO" sz="1500" dirty="0">
                <a:solidFill>
                  <a:srgbClr val="231F20"/>
                </a:solidFill>
                <a:effectLst/>
                <a:latin typeface="KGTurningTables"/>
                <a:ea typeface="Calibri" panose="020F0502020204030204" pitchFamily="34" charset="0"/>
                <a:cs typeface="KGTurningTables"/>
              </a:rPr>
              <a:t>, conoceremos la Plaza de la Concordia, La Plaza de la Estrella con el </a:t>
            </a:r>
            <a:r>
              <a:rPr lang="es-CO" sz="1500" b="1" dirty="0">
                <a:solidFill>
                  <a:srgbClr val="7030A0"/>
                </a:solidFill>
                <a:effectLst/>
                <a:latin typeface="KGTurningTables"/>
                <a:ea typeface="Calibri" panose="020F0502020204030204" pitchFamily="34" charset="0"/>
                <a:cs typeface="KGTurningTables"/>
              </a:rPr>
              <a:t>Arco del Triunfo</a:t>
            </a:r>
            <a:r>
              <a:rPr lang="es-CO" sz="1500" dirty="0">
                <a:solidFill>
                  <a:srgbClr val="231F20"/>
                </a:solidFill>
                <a:effectLst/>
                <a:latin typeface="KGTurningTables"/>
                <a:ea typeface="Calibri" panose="020F0502020204030204" pitchFamily="34" charset="0"/>
                <a:cs typeface="KGTurningTables"/>
              </a:rPr>
              <a:t>, los </a:t>
            </a:r>
            <a:r>
              <a:rPr lang="es-CO" sz="1500" b="1" dirty="0">
                <a:solidFill>
                  <a:srgbClr val="7030A0"/>
                </a:solidFill>
                <a:effectLst/>
                <a:latin typeface="KGTurningTables"/>
                <a:ea typeface="Calibri" panose="020F0502020204030204" pitchFamily="34" charset="0"/>
                <a:cs typeface="KGTurningTables"/>
              </a:rPr>
              <a:t>Campos Elíseos</a:t>
            </a:r>
            <a:r>
              <a:rPr lang="es-CO" sz="1500" dirty="0">
                <a:solidFill>
                  <a:srgbClr val="231F20"/>
                </a:solidFill>
                <a:effectLst/>
                <a:latin typeface="KGTurningTables"/>
                <a:ea typeface="Calibri" panose="020F0502020204030204" pitchFamily="34" charset="0"/>
                <a:cs typeface="KGTurningTables"/>
              </a:rPr>
              <a:t>, Cúpula de los Inválidos, Necrópolis de los Héroes Militares Franceses y La Opera.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525788E6-36DA-420F-87F6-949803781382}"/>
              </a:ext>
            </a:extLst>
          </p:cNvPr>
          <p:cNvSpPr txBox="1"/>
          <p:nvPr/>
        </p:nvSpPr>
        <p:spPr>
          <a:xfrm>
            <a:off x="2285822" y="1070760"/>
            <a:ext cx="2286178" cy="369332"/>
          </a:xfrm>
          <a:prstGeom prst="rect">
            <a:avLst/>
          </a:prstGeom>
          <a:noFill/>
        </p:spPr>
        <p:txBody>
          <a:bodyPr wrap="square">
            <a:spAutoFit/>
          </a:bodyPr>
          <a:lstStyle/>
          <a:p>
            <a:pPr algn="just"/>
            <a:r>
              <a:rPr lang="es-CO" sz="18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7, </a:t>
            </a:r>
            <a:r>
              <a:rPr lang="es-CO"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Junio 21</a:t>
            </a:r>
            <a:r>
              <a:rPr lang="es-CO"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PARÍS</a:t>
            </a:r>
            <a:endParaRPr lang="es-CO"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D058891-46BB-45D4-AE07-0925478FB647}"/>
              </a:ext>
            </a:extLst>
          </p:cNvPr>
          <p:cNvSpPr txBox="1"/>
          <p:nvPr/>
        </p:nvSpPr>
        <p:spPr>
          <a:xfrm>
            <a:off x="92863" y="5428518"/>
            <a:ext cx="7801231" cy="784830"/>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Al atardecer disfrutando del famoso </a:t>
            </a:r>
            <a:r>
              <a:rPr lang="es-CO" sz="1500" b="1" dirty="0">
                <a:solidFill>
                  <a:srgbClr val="7030A0"/>
                </a:solidFill>
                <a:effectLst/>
                <a:latin typeface="KGTurningTables"/>
                <a:ea typeface="Calibri" panose="020F0502020204030204" pitchFamily="34" charset="0"/>
                <a:cs typeface="KGTurningTables"/>
              </a:rPr>
              <a:t>SEINORAMA</a:t>
            </a:r>
            <a:r>
              <a:rPr lang="es-CO" sz="1500" dirty="0">
                <a:solidFill>
                  <a:srgbClr val="231F20"/>
                </a:solidFill>
                <a:effectLst/>
                <a:latin typeface="KGTurningTables"/>
                <a:ea typeface="Calibri" panose="020F0502020204030204" pitchFamily="34" charset="0"/>
                <a:cs typeface="KGTurningTables"/>
              </a:rPr>
              <a:t>. Embarcaremos en el Puente de Lena, e iniciaremos un recorrido en barco a lo largo del </a:t>
            </a:r>
            <a:r>
              <a:rPr lang="es-CO" sz="1500" b="1" dirty="0">
                <a:solidFill>
                  <a:srgbClr val="7030A0"/>
                </a:solidFill>
                <a:effectLst/>
                <a:latin typeface="KGTurningTables"/>
                <a:ea typeface="Calibri" panose="020F0502020204030204" pitchFamily="34" charset="0"/>
                <a:cs typeface="KGTurningTables"/>
              </a:rPr>
              <a:t>Río Sena</a:t>
            </a:r>
            <a:r>
              <a:rPr lang="es-CO" sz="1500" dirty="0">
                <a:solidFill>
                  <a:srgbClr val="231F20"/>
                </a:solidFill>
                <a:effectLst/>
                <a:latin typeface="KGTurningTables"/>
                <a:ea typeface="Calibri" panose="020F0502020204030204" pitchFamily="34" charset="0"/>
                <a:cs typeface="KGTurningTables"/>
              </a:rPr>
              <a:t>, desde donde podremos observar célebres monumentos en un hermoso atardecer Parisino. </a:t>
            </a:r>
            <a:endParaRPr lang="es-CO" sz="1500" dirty="0"/>
          </a:p>
        </p:txBody>
      </p:sp>
      <p:pic>
        <p:nvPicPr>
          <p:cNvPr id="8" name="Picture 2" descr="174,099 Luna Azul Imágenes y Fotos - 123RF">
            <a:extLst>
              <a:ext uri="{FF2B5EF4-FFF2-40B4-BE49-F238E27FC236}">
                <a16:creationId xmlns:a16="http://schemas.microsoft.com/office/drawing/2014/main" id="{48C4959B-8A8C-4CDF-9694-27C5FA9806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6227" y="4730572"/>
            <a:ext cx="537096" cy="53709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3A141B2A-9487-497C-AABD-128E1AFF4899}"/>
              </a:ext>
            </a:extLst>
          </p:cNvPr>
          <p:cNvPicPr>
            <a:picLocks noChangeAspect="1"/>
          </p:cNvPicPr>
          <p:nvPr/>
        </p:nvPicPr>
        <p:blipFill rotWithShape="1">
          <a:blip r:embed="rId3"/>
          <a:srcRect b="17176"/>
          <a:stretch/>
        </p:blipFill>
        <p:spPr>
          <a:xfrm>
            <a:off x="4821376" y="1119044"/>
            <a:ext cx="947841" cy="381018"/>
          </a:xfrm>
          <a:prstGeom prst="rect">
            <a:avLst/>
          </a:prstGeom>
        </p:spPr>
      </p:pic>
      <p:pic>
        <p:nvPicPr>
          <p:cNvPr id="10" name="Picture 6" descr="Taza de café caliente Gratis Dibujos Animados Imágene｜Illustoon ES">
            <a:extLst>
              <a:ext uri="{FF2B5EF4-FFF2-40B4-BE49-F238E27FC236}">
                <a16:creationId xmlns:a16="http://schemas.microsoft.com/office/drawing/2014/main" id="{8C0C0648-5807-480B-8FF4-FB7039F835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414" t="3090" r="10603" b="10295"/>
          <a:stretch/>
        </p:blipFill>
        <p:spPr bwMode="auto">
          <a:xfrm>
            <a:off x="314859" y="2274877"/>
            <a:ext cx="652251" cy="78483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3CFB7854-4E1B-4EA9-BCBC-621388DECF05}"/>
              </a:ext>
            </a:extLst>
          </p:cNvPr>
          <p:cNvPicPr/>
          <p:nvPr/>
        </p:nvPicPr>
        <p:blipFill rotWithShape="1">
          <a:blip r:embed="rId5">
            <a:extLst>
              <a:ext uri="{28A0092B-C50C-407E-A947-70E740481C1C}">
                <a14:useLocalDpi xmlns:a14="http://schemas.microsoft.com/office/drawing/2010/main" val="0"/>
              </a:ext>
            </a:extLst>
          </a:blip>
          <a:srcRect l="15326" t="5769" r="6599" b="4087"/>
          <a:stretch/>
        </p:blipFill>
        <p:spPr bwMode="auto">
          <a:xfrm>
            <a:off x="4923372" y="2402132"/>
            <a:ext cx="3505378" cy="2865535"/>
          </a:xfrm>
          <a:prstGeom prst="rect">
            <a:avLst/>
          </a:prstGeom>
          <a:solidFill>
            <a:schemeClr val="accent5">
              <a:lumMod val="75000"/>
            </a:schemeClr>
          </a:solidFill>
          <a:ln w="38100" cmpd="dbl">
            <a:solidFill>
              <a:schemeClr val="accent2">
                <a:lumMod val="75000"/>
              </a:schemeClr>
            </a:solidFill>
          </a:ln>
          <a:extLst>
            <a:ext uri="{53640926-AAD7-44D8-BBD7-CCE9431645EC}">
              <a14:shadowObscured xmlns:a14="http://schemas.microsoft.com/office/drawing/2010/main"/>
            </a:ext>
          </a:extLst>
        </p:spPr>
      </p:pic>
      <p:pic>
        <p:nvPicPr>
          <p:cNvPr id="13" name="Imagen 12">
            <a:extLst>
              <a:ext uri="{FF2B5EF4-FFF2-40B4-BE49-F238E27FC236}">
                <a16:creationId xmlns:a16="http://schemas.microsoft.com/office/drawing/2014/main" id="{4F9932B8-96F6-49EC-9C1D-0D18ECC3D82B}"/>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013662" y="2402132"/>
            <a:ext cx="3696914" cy="2865535"/>
          </a:xfrm>
          <a:prstGeom prst="rect">
            <a:avLst/>
          </a:prstGeom>
          <a:solidFill>
            <a:schemeClr val="accent5">
              <a:lumMod val="75000"/>
            </a:schemeClr>
          </a:solidFill>
          <a:ln w="38100" cmpd="dbl">
            <a:solidFill>
              <a:schemeClr val="accent2">
                <a:lumMod val="75000"/>
              </a:schemeClr>
            </a:solidFill>
          </a:ln>
        </p:spPr>
      </p:pic>
      <p:pic>
        <p:nvPicPr>
          <p:cNvPr id="14" name="Picture 6" descr="Concepto de dibujo de la Torre Eiffel de París. Ilustración del horizonte  dibujado a mano. Viajar por el mundo concepto imagen vectorial para  marketing digital e impresiones de carteles Imagen Vector de">
            <a:extLst>
              <a:ext uri="{FF2B5EF4-FFF2-40B4-BE49-F238E27FC236}">
                <a16:creationId xmlns:a16="http://schemas.microsoft.com/office/drawing/2014/main" id="{3DA7AAA1-0F4F-4FF8-88C5-4802A93328B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905" b="9913"/>
          <a:stretch/>
        </p:blipFill>
        <p:spPr bwMode="auto">
          <a:xfrm>
            <a:off x="6676061" y="759249"/>
            <a:ext cx="759719" cy="71959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98849200-C5CD-4DD9-B938-4A9913A734A2}"/>
              </a:ext>
            </a:extLst>
          </p:cNvPr>
          <p:cNvPicPr>
            <a:picLocks noChangeAspect="1"/>
          </p:cNvPicPr>
          <p:nvPr/>
        </p:nvPicPr>
        <p:blipFill rotWithShape="1">
          <a:blip r:embed="rId8"/>
          <a:srcRect l="64942" t="66032" r="4380" b="6463"/>
          <a:stretch/>
        </p:blipFill>
        <p:spPr>
          <a:xfrm>
            <a:off x="6827930" y="5980596"/>
            <a:ext cx="455979" cy="408843"/>
          </a:xfrm>
          <a:prstGeom prst="rect">
            <a:avLst/>
          </a:prstGeom>
        </p:spPr>
      </p:pic>
    </p:spTree>
    <p:extLst>
      <p:ext uri="{BB962C8B-B14F-4D97-AF65-F5344CB8AC3E}">
        <p14:creationId xmlns:p14="http://schemas.microsoft.com/office/powerpoint/2010/main" val="1849717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A7CA0F6-4CE4-4D07-B135-6B1FBCFEA008}"/>
              </a:ext>
            </a:extLst>
          </p:cNvPr>
          <p:cNvSpPr txBox="1"/>
          <p:nvPr/>
        </p:nvSpPr>
        <p:spPr>
          <a:xfrm>
            <a:off x="4295757" y="1446861"/>
            <a:ext cx="4359237" cy="1938992"/>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Continuaremos hacia el norte de París para conocer </a:t>
            </a:r>
            <a:r>
              <a:rPr lang="es-CO" sz="1500" b="1" dirty="0">
                <a:solidFill>
                  <a:srgbClr val="7030A0"/>
                </a:solidFill>
                <a:effectLst/>
                <a:latin typeface="KGTurningTables"/>
                <a:ea typeface="Calibri" panose="020F0502020204030204" pitchFamily="34" charset="0"/>
                <a:cs typeface="KGTurningTables"/>
              </a:rPr>
              <a:t>Montmartre,</a:t>
            </a:r>
            <a:r>
              <a:rPr lang="es-CO" sz="1500" dirty="0">
                <a:solidFill>
                  <a:srgbClr val="231F20"/>
                </a:solidFill>
                <a:effectLst/>
                <a:latin typeface="KGTurningTables"/>
                <a:ea typeface="Calibri" panose="020F0502020204030204" pitchFamily="34" charset="0"/>
                <a:cs typeface="KGTurningTables"/>
              </a:rPr>
              <a:t> emblemático rincón de París, cuna de impresionistas; también conocido como el </a:t>
            </a:r>
            <a:r>
              <a:rPr lang="es-CO" sz="1500" b="1" dirty="0">
                <a:solidFill>
                  <a:srgbClr val="7030A0"/>
                </a:solidFill>
                <a:effectLst/>
                <a:latin typeface="KGTurningTables"/>
                <a:ea typeface="Calibri" panose="020F0502020204030204" pitchFamily="34" charset="0"/>
                <a:cs typeface="KGTurningTables"/>
              </a:rPr>
              <a:t>“barrio de los pintores”. </a:t>
            </a:r>
            <a:r>
              <a:rPr lang="es-CO" sz="1500" dirty="0">
                <a:solidFill>
                  <a:srgbClr val="231F20"/>
                </a:solidFill>
                <a:effectLst/>
                <a:latin typeface="KGTurningTables"/>
                <a:ea typeface="Calibri" panose="020F0502020204030204" pitchFamily="34" charset="0"/>
                <a:cs typeface="KGTurningTables"/>
              </a:rPr>
              <a:t>Aquí disfrutaremos de un </a:t>
            </a:r>
            <a:r>
              <a:rPr lang="es-CO" sz="1500" b="1" u="sng" dirty="0">
                <a:solidFill>
                  <a:srgbClr val="231F20"/>
                </a:solidFill>
                <a:effectLst/>
                <a:latin typeface="KGTurningTables"/>
                <a:ea typeface="Calibri" panose="020F0502020204030204" pitchFamily="34" charset="0"/>
                <a:cs typeface="KGTurningTables"/>
              </a:rPr>
              <a:t>delicioso almuerzo (INCLUIDO)</a:t>
            </a:r>
            <a:r>
              <a:rPr lang="es-CO" sz="1500" b="1" u="sng" dirty="0">
                <a:solidFill>
                  <a:srgbClr val="7030A0"/>
                </a:solidFill>
                <a:effectLst/>
                <a:latin typeface="KGTurningTables"/>
                <a:ea typeface="Calibri" panose="020F0502020204030204" pitchFamily="34" charset="0"/>
                <a:cs typeface="KGTurningTables"/>
              </a:rPr>
              <a:t>. </a:t>
            </a:r>
            <a:r>
              <a:rPr lang="es-CO" sz="1500" dirty="0">
                <a:solidFill>
                  <a:srgbClr val="231F20"/>
                </a:solidFill>
                <a:effectLst/>
                <a:latin typeface="KGTurningTables"/>
                <a:ea typeface="Calibri" panose="020F0502020204030204" pitchFamily="34" charset="0"/>
                <a:cs typeface="KGTurningTables"/>
              </a:rPr>
              <a:t>Sus pequeñas y empinadas callejuelas constituyen un entramado que incluye desde los más antiguos cabarets hasta la maravillosa Basílica del Sagrado Corazón de Jesús. </a:t>
            </a:r>
            <a:r>
              <a:rPr lang="es-CO" sz="1500" b="1" u="sng" dirty="0">
                <a:solidFill>
                  <a:srgbClr val="231F20"/>
                </a:solidFill>
                <a:effectLst/>
                <a:latin typeface="KGTurningTables"/>
                <a:ea typeface="Calibri" panose="020F0502020204030204" pitchFamily="34" charset="0"/>
                <a:cs typeface="KGTurningTables"/>
              </a:rPr>
              <a:t>Alojamiento.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Imagen 6">
            <a:extLst>
              <a:ext uri="{FF2B5EF4-FFF2-40B4-BE49-F238E27FC236}">
                <a16:creationId xmlns:a16="http://schemas.microsoft.com/office/drawing/2014/main" id="{E8A0763B-4F6A-4F95-9803-DC246B6DDFED}"/>
              </a:ext>
            </a:extLst>
          </p:cNvPr>
          <p:cNvPicPr>
            <a:picLocks noChangeAspect="1"/>
          </p:cNvPicPr>
          <p:nvPr/>
        </p:nvPicPr>
        <p:blipFill>
          <a:blip r:embed="rId2"/>
          <a:stretch>
            <a:fillRect/>
          </a:stretch>
        </p:blipFill>
        <p:spPr>
          <a:xfrm>
            <a:off x="4448901" y="966273"/>
            <a:ext cx="1365011" cy="556969"/>
          </a:xfrm>
          <a:prstGeom prst="rect">
            <a:avLst/>
          </a:prstGeom>
        </p:spPr>
      </p:pic>
      <p:sp>
        <p:nvSpPr>
          <p:cNvPr id="9" name="CuadroTexto 8">
            <a:extLst>
              <a:ext uri="{FF2B5EF4-FFF2-40B4-BE49-F238E27FC236}">
                <a16:creationId xmlns:a16="http://schemas.microsoft.com/office/drawing/2014/main" id="{D49A72AE-AA58-4480-9D3F-3886A0091A3E}"/>
              </a:ext>
            </a:extLst>
          </p:cNvPr>
          <p:cNvSpPr txBox="1"/>
          <p:nvPr/>
        </p:nvSpPr>
        <p:spPr>
          <a:xfrm>
            <a:off x="4295757" y="3884260"/>
            <a:ext cx="4607397" cy="1477328"/>
          </a:xfrm>
          <a:prstGeom prst="rect">
            <a:avLst/>
          </a:prstGeom>
          <a:noFill/>
        </p:spPr>
        <p:txBody>
          <a:bodyPr wrap="square">
            <a:spAutoFit/>
          </a:bodyPr>
          <a:lstStyle/>
          <a:p>
            <a:pPr algn="ct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Saldremos hacia </a:t>
            </a:r>
            <a:r>
              <a:rPr lang="es-CO" sz="1500" b="1" dirty="0">
                <a:solidFill>
                  <a:srgbClr val="7030A0"/>
                </a:solidFill>
                <a:effectLst/>
                <a:latin typeface="KGTurningTables"/>
                <a:ea typeface="Calibri" panose="020F0502020204030204" pitchFamily="34" charset="0"/>
                <a:cs typeface="KGTurningTables"/>
              </a:rPr>
              <a:t>Brujas</a:t>
            </a:r>
            <a:r>
              <a:rPr lang="es-CO" sz="1500" dirty="0">
                <a:solidFill>
                  <a:srgbClr val="231F20"/>
                </a:solidFill>
                <a:effectLst/>
                <a:latin typeface="KGTurningTables"/>
                <a:ea typeface="Calibri" panose="020F0502020204030204" pitchFamily="34" charset="0"/>
                <a:cs typeface="KGTurningTables"/>
              </a:rPr>
              <a:t>. Esta bella y romántica ciudad es una de las más hermosas de Europa, un completo museo pintoresco en el que disfrutaremos de </a:t>
            </a:r>
            <a:r>
              <a:rPr lang="es-CO" sz="1500" b="1" dirty="0">
                <a:solidFill>
                  <a:srgbClr val="7030A0"/>
                </a:solidFill>
                <a:latin typeface="KGTurningTables"/>
              </a:rPr>
              <a:t>castillos, iglesias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latin typeface="KGTurningTables"/>
              </a:rPr>
              <a:t>famosos canales </a:t>
            </a:r>
            <a:r>
              <a:rPr lang="es-CO" sz="1500" dirty="0">
                <a:solidFill>
                  <a:srgbClr val="231F20"/>
                </a:solidFill>
                <a:effectLst/>
                <a:latin typeface="KGTurningTables"/>
                <a:ea typeface="Calibri" panose="020F0502020204030204" pitchFamily="34" charset="0"/>
                <a:cs typeface="KGTurningTables"/>
              </a:rPr>
              <a:t>de este puerto considerado Patrimonio de la Humanidad y una de las mejor conservadas de la época medieval en Europa.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A4099E43-B5BE-4FB5-8310-81E3184FDCFA}"/>
              </a:ext>
            </a:extLst>
          </p:cNvPr>
          <p:cNvSpPr txBox="1"/>
          <p:nvPr/>
        </p:nvSpPr>
        <p:spPr>
          <a:xfrm>
            <a:off x="4962768" y="3441948"/>
            <a:ext cx="3324306" cy="400110"/>
          </a:xfrm>
          <a:prstGeom prst="rect">
            <a:avLst/>
          </a:prstGeom>
          <a:noFill/>
        </p:spPr>
        <p:txBody>
          <a:bodyPr wrap="square">
            <a:spAutoFit/>
          </a:bodyPr>
          <a:lstStyle/>
          <a:p>
            <a:pPr algn="just"/>
            <a:r>
              <a:rPr lang="es-CO" sz="16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8, </a:t>
            </a:r>
            <a:r>
              <a:rPr lang="es-CO" sz="18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22</a:t>
            </a:r>
            <a:r>
              <a:rPr lang="es-CO" sz="20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PARÍS - </a:t>
            </a:r>
            <a:r>
              <a:rPr lang="es-ES" sz="20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BRUJAS</a:t>
            </a:r>
            <a:endParaRPr lang="es-CO"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7F024897-9007-43C0-8C7D-AA12AA1F042A}"/>
              </a:ext>
            </a:extLst>
          </p:cNvPr>
          <p:cNvPicPr>
            <a:picLocks noChangeAspect="1"/>
          </p:cNvPicPr>
          <p:nvPr/>
        </p:nvPicPr>
        <p:blipFill rotWithShape="1">
          <a:blip r:embed="rId3"/>
          <a:srcRect l="12173" t="14933" r="11541" b="15874"/>
          <a:stretch/>
        </p:blipFill>
        <p:spPr>
          <a:xfrm rot="20126689">
            <a:off x="6469169" y="5453858"/>
            <a:ext cx="916466" cy="831242"/>
          </a:xfrm>
          <a:prstGeom prst="rect">
            <a:avLst/>
          </a:prstGeom>
        </p:spPr>
      </p:pic>
      <p:pic>
        <p:nvPicPr>
          <p:cNvPr id="10" name="Imagen 9">
            <a:extLst>
              <a:ext uri="{FF2B5EF4-FFF2-40B4-BE49-F238E27FC236}">
                <a16:creationId xmlns:a16="http://schemas.microsoft.com/office/drawing/2014/main" id="{48EF31D5-47EF-4201-8818-8D76651D9922}"/>
              </a:ext>
            </a:extLst>
          </p:cNvPr>
          <p:cNvPicPr>
            <a:picLocks noChangeAspect="1"/>
          </p:cNvPicPr>
          <p:nvPr/>
        </p:nvPicPr>
        <p:blipFill rotWithShape="1">
          <a:blip r:embed="rId4"/>
          <a:srcRect l="64942" t="66032" r="4380" b="6463"/>
          <a:stretch/>
        </p:blipFill>
        <p:spPr>
          <a:xfrm>
            <a:off x="3002664" y="894597"/>
            <a:ext cx="327426" cy="293579"/>
          </a:xfrm>
          <a:prstGeom prst="rect">
            <a:avLst/>
          </a:prstGeom>
        </p:spPr>
      </p:pic>
      <p:pic>
        <p:nvPicPr>
          <p:cNvPr id="14" name="Imagen 13">
            <a:extLst>
              <a:ext uri="{FF2B5EF4-FFF2-40B4-BE49-F238E27FC236}">
                <a16:creationId xmlns:a16="http://schemas.microsoft.com/office/drawing/2014/main" id="{EF7AA616-B602-49DC-BA98-F09DC0D08564}"/>
              </a:ext>
            </a:extLst>
          </p:cNvPr>
          <p:cNvPicPr>
            <a:picLocks noChangeAspect="1"/>
          </p:cNvPicPr>
          <p:nvPr/>
        </p:nvPicPr>
        <p:blipFill>
          <a:blip r:embed="rId5"/>
          <a:stretch>
            <a:fillRect/>
          </a:stretch>
        </p:blipFill>
        <p:spPr>
          <a:xfrm>
            <a:off x="4429513" y="3390448"/>
            <a:ext cx="475993" cy="475993"/>
          </a:xfrm>
          <a:prstGeom prst="rect">
            <a:avLst/>
          </a:prstGeom>
        </p:spPr>
      </p:pic>
      <p:sp>
        <p:nvSpPr>
          <p:cNvPr id="12" name="CuadroTexto 11">
            <a:extLst>
              <a:ext uri="{FF2B5EF4-FFF2-40B4-BE49-F238E27FC236}">
                <a16:creationId xmlns:a16="http://schemas.microsoft.com/office/drawing/2014/main" id="{8A1F873A-3101-4BFB-819E-791A6AF11D18}"/>
              </a:ext>
            </a:extLst>
          </p:cNvPr>
          <p:cNvSpPr txBox="1"/>
          <p:nvPr/>
        </p:nvSpPr>
        <p:spPr>
          <a:xfrm>
            <a:off x="20097" y="5518978"/>
            <a:ext cx="6129866" cy="553998"/>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Visitaremos la </a:t>
            </a:r>
            <a:r>
              <a:rPr lang="es-CO" sz="1500" b="1" dirty="0">
                <a:solidFill>
                  <a:srgbClr val="7030A0"/>
                </a:solidFill>
                <a:effectLst/>
                <a:latin typeface="KGTurningTables"/>
                <a:ea typeface="Calibri" panose="020F0502020204030204" pitchFamily="34" charset="0"/>
                <a:cs typeface="KGTurningTables"/>
              </a:rPr>
              <a:t>Plaza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Mayor</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La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Plaza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Burg</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con</a:t>
            </a:r>
            <a:r>
              <a:rPr lang="es-CO" sz="1500" dirty="0">
                <a:solidFill>
                  <a:srgbClr val="231F20"/>
                </a:solidFill>
                <a:effectLst/>
                <a:latin typeface="KGTurningTables"/>
                <a:ea typeface="Calibri" panose="020F0502020204030204" pitchFamily="34" charset="0"/>
                <a:cs typeface="KGTurningTables"/>
              </a:rPr>
              <a:t> el </a:t>
            </a:r>
            <a:r>
              <a:rPr lang="es-CO" sz="1500" b="1" dirty="0">
                <a:solidFill>
                  <a:srgbClr val="7030A0"/>
                </a:solidFill>
                <a:effectLst/>
                <a:latin typeface="KGTurningTables"/>
                <a:ea typeface="Calibri" panose="020F0502020204030204" pitchFamily="34" charset="0"/>
                <a:cs typeface="KGTurningTables"/>
              </a:rPr>
              <a:t>Ayuntamiento</a:t>
            </a:r>
            <a:r>
              <a:rPr lang="es-CO" sz="1500" dirty="0">
                <a:solidFill>
                  <a:srgbClr val="231F20"/>
                </a:solidFill>
                <a:effectLst/>
                <a:latin typeface="KGTurningTables"/>
                <a:ea typeface="Calibri" panose="020F0502020204030204" pitchFamily="34" charset="0"/>
                <a:cs typeface="KGTurningTables"/>
              </a:rPr>
              <a:t>, El </a:t>
            </a:r>
            <a:r>
              <a:rPr lang="es-CO" sz="1500" b="1" dirty="0">
                <a:solidFill>
                  <a:srgbClr val="7030A0"/>
                </a:solidFill>
                <a:effectLst/>
                <a:latin typeface="KGTurningTables"/>
                <a:ea typeface="Calibri" panose="020F0502020204030204" pitchFamily="34" charset="0"/>
                <a:cs typeface="KGTurningTables"/>
              </a:rPr>
              <a:t>Palacio</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Justicia</a:t>
            </a:r>
            <a:r>
              <a:rPr lang="es-CO" sz="1500" dirty="0">
                <a:solidFill>
                  <a:srgbClr val="231F20"/>
                </a:solidFill>
                <a:effectLst/>
                <a:latin typeface="KGTurningTables"/>
                <a:ea typeface="Calibri" panose="020F0502020204030204" pitchFamily="34" charset="0"/>
                <a:cs typeface="KGTurningTables"/>
              </a:rPr>
              <a:t> y La </a:t>
            </a:r>
            <a:r>
              <a:rPr lang="es-CO" sz="1500" b="1" dirty="0">
                <a:solidFill>
                  <a:srgbClr val="7030A0"/>
                </a:solidFill>
                <a:effectLst/>
                <a:latin typeface="KGTurningTables"/>
                <a:ea typeface="Calibri" panose="020F0502020204030204" pitchFamily="34" charset="0"/>
                <a:cs typeface="KGTurningTables"/>
              </a:rPr>
              <a:t>Basílica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la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Santa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Sangre</a:t>
            </a:r>
            <a:r>
              <a:rPr lang="es-CO" sz="1500"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Cena y</a:t>
            </a:r>
            <a:r>
              <a:rPr lang="es-CO" sz="1500" u="sng"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Alojamiento</a:t>
            </a:r>
            <a:r>
              <a:rPr lang="es-CO" sz="1500" b="1" dirty="0">
                <a:solidFill>
                  <a:srgbClr val="231F20"/>
                </a:solidFill>
                <a:effectLst/>
                <a:latin typeface="KGTurningTables"/>
                <a:ea typeface="Calibri" panose="020F0502020204030204" pitchFamily="34" charset="0"/>
                <a:cs typeface="KGTurningTables"/>
              </a:rPr>
              <a:t>.</a:t>
            </a:r>
            <a:endParaRPr lang="es-CO" sz="1500" dirty="0"/>
          </a:p>
        </p:txBody>
      </p:sp>
      <p:pic>
        <p:nvPicPr>
          <p:cNvPr id="1026" name="Picture 2" descr="palacio dibujo / LetsDrawIt">
            <a:extLst>
              <a:ext uri="{FF2B5EF4-FFF2-40B4-BE49-F238E27FC236}">
                <a16:creationId xmlns:a16="http://schemas.microsoft.com/office/drawing/2014/main" id="{56CEFEA6-721C-48C0-876D-47481F244C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63802" y="784520"/>
            <a:ext cx="662341" cy="662341"/>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a:extLst>
              <a:ext uri="{FF2B5EF4-FFF2-40B4-BE49-F238E27FC236}">
                <a16:creationId xmlns:a16="http://schemas.microsoft.com/office/drawing/2014/main" id="{45CABC99-1811-4984-B177-CB8FFEDE5051}"/>
              </a:ext>
            </a:extLst>
          </p:cNvPr>
          <p:cNvPicPr>
            <a:picLocks noChangeAspect="1"/>
          </p:cNvPicPr>
          <p:nvPr/>
        </p:nvPicPr>
        <p:blipFill rotWithShape="1">
          <a:blip r:embed="rId4"/>
          <a:srcRect l="64942" t="66032" r="4380" b="6463"/>
          <a:stretch/>
        </p:blipFill>
        <p:spPr>
          <a:xfrm>
            <a:off x="543567" y="5132471"/>
            <a:ext cx="327426" cy="293579"/>
          </a:xfrm>
          <a:prstGeom prst="rect">
            <a:avLst/>
          </a:prstGeom>
        </p:spPr>
      </p:pic>
      <p:pic>
        <p:nvPicPr>
          <p:cNvPr id="16"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6E38598A-AB19-493C-B8E4-C4B3BEB8CEB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49" t="1976" r="4925" b="6172"/>
          <a:stretch/>
        </p:blipFill>
        <p:spPr bwMode="auto">
          <a:xfrm>
            <a:off x="341063" y="2311001"/>
            <a:ext cx="519361" cy="641157"/>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E9E28963-DE91-4595-BA01-0F5A221EDDB2}"/>
              </a:ext>
            </a:extLst>
          </p:cNvPr>
          <p:cNvPicPr>
            <a:picLocks noChangeAspect="1"/>
          </p:cNvPicPr>
          <p:nvPr/>
        </p:nvPicPr>
        <p:blipFill rotWithShape="1">
          <a:blip r:embed="rId8"/>
          <a:srcRect l="7462"/>
          <a:stretch/>
        </p:blipFill>
        <p:spPr>
          <a:xfrm>
            <a:off x="974947" y="1300734"/>
            <a:ext cx="3206287" cy="4066212"/>
          </a:xfrm>
          <a:prstGeom prst="rect">
            <a:avLst/>
          </a:prstGeom>
          <a:noFill/>
          <a:ln w="28575">
            <a:solidFill>
              <a:srgbClr val="00B050"/>
            </a:solidFill>
          </a:ln>
        </p:spPr>
      </p:pic>
    </p:spTree>
    <p:extLst>
      <p:ext uri="{BB962C8B-B14F-4D97-AF65-F5344CB8AC3E}">
        <p14:creationId xmlns:p14="http://schemas.microsoft.com/office/powerpoint/2010/main" val="1179937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AF42BD7-0277-4A1E-A4B5-D6BAF348DC74}"/>
              </a:ext>
            </a:extLst>
          </p:cNvPr>
          <p:cNvSpPr txBox="1"/>
          <p:nvPr/>
        </p:nvSpPr>
        <p:spPr>
          <a:xfrm>
            <a:off x="620407" y="1469606"/>
            <a:ext cx="4546659" cy="2185214"/>
          </a:xfrm>
          <a:prstGeom prst="rect">
            <a:avLst/>
          </a:prstGeom>
          <a:noFill/>
        </p:spPr>
        <p:txBody>
          <a:bodyPr wrap="square">
            <a:spAutoFit/>
          </a:bodyPr>
          <a:lstStyle/>
          <a:p>
            <a:pPr algn="ctr"/>
            <a:r>
              <a:rPr lang="en-US" sz="1600" dirty="0">
                <a:effectLst/>
                <a:latin typeface="Tahoma" panose="020B0604030504040204" pitchFamily="34" charset="0"/>
                <a:ea typeface="Times New Roman" panose="02020603050405020304" pitchFamily="18" charset="0"/>
                <a:cs typeface="Times New Roman" panose="02020603050405020304" pitchFamily="18" charset="0"/>
              </a:rPr>
              <a:t> </a:t>
            </a: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Hoy es el día de conocer </a:t>
            </a:r>
            <a:r>
              <a:rPr lang="es-CO" sz="1500" b="1" dirty="0">
                <a:solidFill>
                  <a:srgbClr val="7030A0"/>
                </a:solidFill>
                <a:effectLst/>
                <a:latin typeface="KGTurningTables"/>
                <a:ea typeface="Calibri" panose="020F0502020204030204" pitchFamily="34" charset="0"/>
                <a:cs typeface="KGTurningTables"/>
              </a:rPr>
              <a:t>Bruselas</a:t>
            </a:r>
            <a:r>
              <a:rPr lang="es-CO" sz="1500" dirty="0">
                <a:solidFill>
                  <a:srgbClr val="231F20"/>
                </a:solidFill>
                <a:effectLst/>
                <a:latin typeface="KGTurningTables"/>
                <a:ea typeface="Calibri" panose="020F0502020204030204" pitchFamily="34" charset="0"/>
                <a:cs typeface="KGTurningTables"/>
              </a:rPr>
              <a:t>, capital de </a:t>
            </a:r>
            <a:r>
              <a:rPr lang="es-CO" sz="1500" b="1" dirty="0">
                <a:solidFill>
                  <a:srgbClr val="7030A0"/>
                </a:solidFill>
                <a:effectLst/>
                <a:latin typeface="KGTurningTables"/>
                <a:ea typeface="Calibri" panose="020F0502020204030204" pitchFamily="34" charset="0"/>
                <a:cs typeface="KGTurningTables"/>
              </a:rPr>
              <a:t>Bélgica</a:t>
            </a:r>
            <a:r>
              <a:rPr lang="es-CO" sz="1500" dirty="0">
                <a:solidFill>
                  <a:srgbClr val="231F20"/>
                </a:solidFill>
                <a:effectLst/>
                <a:latin typeface="KGTurningTables"/>
                <a:ea typeface="Calibri" panose="020F0502020204030204" pitchFamily="34" charset="0"/>
                <a:cs typeface="KGTurningTables"/>
              </a:rPr>
              <a:t>, reconocida por su modernidad. Recorreremos sus principales atracciones; entre ellas el </a:t>
            </a:r>
            <a:r>
              <a:rPr lang="es-CO" sz="1500" b="1" dirty="0">
                <a:solidFill>
                  <a:srgbClr val="7030A0"/>
                </a:solidFill>
                <a:effectLst/>
                <a:latin typeface="KGTurningTables"/>
                <a:ea typeface="Calibri" panose="020F0502020204030204" pitchFamily="34" charset="0"/>
                <a:cs typeface="KGTurningTables"/>
              </a:rPr>
              <a:t>Atomium</a:t>
            </a:r>
            <a:r>
              <a:rPr lang="es-CO" sz="1500" dirty="0">
                <a:solidFill>
                  <a:srgbClr val="231F20"/>
                </a:solidFill>
                <a:effectLst/>
                <a:latin typeface="KGTurningTables"/>
                <a:ea typeface="Calibri" panose="020F0502020204030204" pitchFamily="34" charset="0"/>
                <a:cs typeface="KGTurningTables"/>
              </a:rPr>
              <a:t>; estructura de </a:t>
            </a:r>
            <a:r>
              <a:rPr lang="es-CO" sz="1500" b="1" dirty="0">
                <a:solidFill>
                  <a:srgbClr val="7030A0"/>
                </a:solidFill>
                <a:latin typeface="KGTurningTables"/>
              </a:rPr>
              <a:t>102 metros de altura </a:t>
            </a:r>
            <a:r>
              <a:rPr lang="es-CO" sz="1500" dirty="0">
                <a:solidFill>
                  <a:srgbClr val="231F20"/>
                </a:solidFill>
                <a:effectLst/>
                <a:latin typeface="KGTurningTables"/>
                <a:ea typeface="Calibri" panose="020F0502020204030204" pitchFamily="34" charset="0"/>
                <a:cs typeface="KGTurningTables"/>
              </a:rPr>
              <a:t>que representa un cristal de hierro ampliado </a:t>
            </a:r>
            <a:r>
              <a:rPr lang="es-CO" sz="1500" b="1" dirty="0">
                <a:solidFill>
                  <a:srgbClr val="7030A0"/>
                </a:solidFill>
                <a:latin typeface="KGTurningTables"/>
              </a:rPr>
              <a:t>165 mil millones de veces</a:t>
            </a:r>
            <a:r>
              <a:rPr lang="es-CO" sz="1500" dirty="0">
                <a:solidFill>
                  <a:srgbClr val="231F20"/>
                </a:solidFill>
                <a:effectLst/>
                <a:latin typeface="KGTurningTables"/>
                <a:ea typeface="Calibri" panose="020F0502020204030204" pitchFamily="34" charset="0"/>
                <a:cs typeface="KGTurningTables"/>
              </a:rPr>
              <a:t>.​ Aquí tendremos tiempo de tomar nuestro almuerzo. Después hacia </a:t>
            </a:r>
            <a:r>
              <a:rPr lang="es-CO" sz="1500" b="1" dirty="0">
                <a:solidFill>
                  <a:srgbClr val="7030A0"/>
                </a:solidFill>
                <a:effectLst/>
                <a:latin typeface="KGTurningTables"/>
                <a:ea typeface="Calibri" panose="020F0502020204030204" pitchFamily="34" charset="0"/>
                <a:cs typeface="KGTurningTables"/>
              </a:rPr>
              <a:t>Luxemburgo</a:t>
            </a:r>
            <a:r>
              <a:rPr lang="es-CO" sz="1500" dirty="0">
                <a:solidFill>
                  <a:srgbClr val="231F20"/>
                </a:solidFill>
                <a:effectLst/>
                <a:latin typeface="KGTurningTables"/>
                <a:ea typeface="Calibri" panose="020F0502020204030204" pitchFamily="34" charset="0"/>
                <a:cs typeface="KGTurningTables"/>
              </a:rPr>
              <a:t>; disfrutaremos de una caminata por esta apacible y hermosa ciudad </a:t>
            </a:r>
            <a:r>
              <a:rPr lang="es-CO" sz="1500" b="1" dirty="0">
                <a:solidFill>
                  <a:srgbClr val="7030A0"/>
                </a:solidFill>
                <a:effectLst/>
                <a:latin typeface="KGTurningTables"/>
                <a:ea typeface="Calibri" panose="020F0502020204030204" pitchFamily="34" charset="0"/>
                <a:cs typeface="KGTurningTables"/>
              </a:rPr>
              <a:t>medieval</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fortificada</a:t>
            </a:r>
            <a:r>
              <a:rPr lang="es-CO" sz="1500"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Cena y</a:t>
            </a:r>
            <a:r>
              <a:rPr lang="es-CO" sz="1500" u="sng"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Alojamiento.</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62065381-172F-43E7-AF21-BA4A738436C9}"/>
              </a:ext>
            </a:extLst>
          </p:cNvPr>
          <p:cNvPicPr>
            <a:picLocks noChangeAspect="1"/>
          </p:cNvPicPr>
          <p:nvPr/>
        </p:nvPicPr>
        <p:blipFill>
          <a:blip r:embed="rId2"/>
          <a:stretch>
            <a:fillRect/>
          </a:stretch>
        </p:blipFill>
        <p:spPr>
          <a:xfrm>
            <a:off x="5366048" y="1623549"/>
            <a:ext cx="3100865" cy="3879186"/>
          </a:xfrm>
          <a:prstGeom prst="rect">
            <a:avLst/>
          </a:prstGeom>
          <a:noFill/>
          <a:ln w="28575">
            <a:solidFill>
              <a:schemeClr val="accent4">
                <a:lumMod val="60000"/>
                <a:lumOff val="40000"/>
              </a:schemeClr>
            </a:solidFill>
          </a:ln>
        </p:spPr>
      </p:pic>
      <p:sp>
        <p:nvSpPr>
          <p:cNvPr id="9" name="CuadroTexto 8">
            <a:extLst>
              <a:ext uri="{FF2B5EF4-FFF2-40B4-BE49-F238E27FC236}">
                <a16:creationId xmlns:a16="http://schemas.microsoft.com/office/drawing/2014/main" id="{676DDCA5-6D07-498B-84B6-C6A0ACB8C3E7}"/>
              </a:ext>
            </a:extLst>
          </p:cNvPr>
          <p:cNvSpPr txBox="1"/>
          <p:nvPr/>
        </p:nvSpPr>
        <p:spPr>
          <a:xfrm>
            <a:off x="2116293" y="1027818"/>
            <a:ext cx="5359679" cy="369332"/>
          </a:xfrm>
          <a:prstGeom prst="rect">
            <a:avLst/>
          </a:prstGeom>
          <a:noFill/>
        </p:spPr>
        <p:txBody>
          <a:bodyPr wrap="square">
            <a:spAutoFit/>
          </a:bodyPr>
          <a:lstStyle/>
          <a:p>
            <a:pPr algn="ctr"/>
            <a:r>
              <a:rPr lang="es-CO" sz="1600" b="1" dirty="0">
                <a:solidFill>
                  <a:srgbClr val="00B050"/>
                </a:solidFill>
                <a:latin typeface="Arial Narrow" panose="020B0606020202030204" pitchFamily="34" charset="0"/>
                <a:cs typeface="Arial" panose="020B0604020202020204" pitchFamily="34" charset="0"/>
              </a:rPr>
              <a:t>DÍA 9, </a:t>
            </a:r>
            <a:r>
              <a:rPr lang="es-CO" b="1" dirty="0">
                <a:solidFill>
                  <a:srgbClr val="1F4E79"/>
                </a:solidFill>
                <a:latin typeface="Arial Narrow" panose="020B0606020202030204" pitchFamily="34" charset="0"/>
                <a:cs typeface="Arial" panose="020B0604020202020204" pitchFamily="34" charset="0"/>
              </a:rPr>
              <a:t>junio 23        </a:t>
            </a:r>
            <a:r>
              <a:rPr lang="es-CO"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BRUJAS -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BRUSELAS - LUXEMBURGO</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8B6EF1E1-A993-4000-A274-67AC73BB52C5}"/>
              </a:ext>
            </a:extLst>
          </p:cNvPr>
          <p:cNvSpPr txBox="1"/>
          <p:nvPr/>
        </p:nvSpPr>
        <p:spPr>
          <a:xfrm>
            <a:off x="721108" y="4131979"/>
            <a:ext cx="4483848" cy="1938992"/>
          </a:xfrm>
          <a:prstGeom prst="rect">
            <a:avLst/>
          </a:prstGeom>
          <a:noFill/>
        </p:spPr>
        <p:txBody>
          <a:bodyPr wrap="square">
            <a:spAutoFit/>
          </a:bodyPr>
          <a:lstStyle/>
          <a:p>
            <a:pPr algn="ctr">
              <a:tabLst>
                <a:tab pos="590550" algn="l"/>
              </a:tabLst>
            </a:pP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Partiremos rumbo a </a:t>
            </a:r>
            <a:r>
              <a:rPr lang="es-CO" sz="1500" b="1" dirty="0">
                <a:solidFill>
                  <a:srgbClr val="231F20"/>
                </a:solidFill>
                <a:effectLst/>
                <a:latin typeface="KGTurningTables"/>
                <a:ea typeface="Calibri" panose="020F0502020204030204" pitchFamily="34" charset="0"/>
                <a:cs typeface="KGTurningTables"/>
              </a:rPr>
              <a:t>Estrasburgo</a:t>
            </a:r>
            <a:r>
              <a:rPr lang="es-CO" sz="1500" dirty="0">
                <a:solidFill>
                  <a:srgbClr val="231F20"/>
                </a:solidFill>
                <a:effectLst/>
                <a:latin typeface="KGTurningTables"/>
                <a:ea typeface="Calibri" panose="020F0502020204030204" pitchFamily="34" charset="0"/>
                <a:cs typeface="KGTurningTables"/>
              </a:rPr>
              <a:t>; una de las llamadas </a:t>
            </a:r>
            <a:r>
              <a:rPr lang="es-CO" sz="1500" b="1" dirty="0">
                <a:solidFill>
                  <a:srgbClr val="231F20"/>
                </a:solidFill>
                <a:effectLst/>
                <a:latin typeface="KGTurningTables"/>
                <a:ea typeface="Calibri" panose="020F0502020204030204" pitchFamily="34" charset="0"/>
                <a:cs typeface="KGTurningTables"/>
              </a:rPr>
              <a:t>tres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231F20"/>
                </a:solidFill>
                <a:effectLst/>
                <a:latin typeface="KGTurningTables"/>
                <a:ea typeface="Calibri" panose="020F0502020204030204" pitchFamily="34" charset="0"/>
                <a:cs typeface="KGTurningTables"/>
              </a:rPr>
              <a:t>capitales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231F20"/>
                </a:solidFill>
                <a:effectLst/>
                <a:latin typeface="KGTurningTables"/>
                <a:ea typeface="Calibri" panose="020F0502020204030204" pitchFamily="34" charset="0"/>
                <a:cs typeface="KGTurningTables"/>
              </a:rPr>
              <a:t>europeas</a:t>
            </a:r>
            <a:r>
              <a:rPr lang="es-CO" sz="1500" dirty="0">
                <a:solidFill>
                  <a:srgbClr val="231F20"/>
                </a:solidFill>
                <a:effectLst/>
                <a:latin typeface="KGTurningTables"/>
                <a:ea typeface="Calibri" panose="020F0502020204030204" pitchFamily="34" charset="0"/>
                <a:cs typeface="KGTurningTables"/>
              </a:rPr>
              <a:t> junto con </a:t>
            </a:r>
            <a:r>
              <a:rPr lang="es-CO" sz="1500" b="1" dirty="0">
                <a:solidFill>
                  <a:srgbClr val="231F20"/>
                </a:solidFill>
                <a:effectLst/>
                <a:latin typeface="KGTurningTables"/>
                <a:ea typeface="Calibri" panose="020F0502020204030204" pitchFamily="34" charset="0"/>
                <a:cs typeface="KGTurningTables"/>
              </a:rPr>
              <a:t>Luxemburgo</a:t>
            </a:r>
            <a:r>
              <a:rPr lang="es-CO" sz="1500" dirty="0">
                <a:solidFill>
                  <a:srgbClr val="231F20"/>
                </a:solidFill>
                <a:effectLst/>
                <a:latin typeface="KGTurningTables"/>
                <a:ea typeface="Calibri" panose="020F0502020204030204" pitchFamily="34" charset="0"/>
                <a:cs typeface="KGTurningTables"/>
              </a:rPr>
              <a:t> y </a:t>
            </a:r>
            <a:r>
              <a:rPr lang="es-CO" sz="1500" b="1" dirty="0">
                <a:solidFill>
                  <a:srgbClr val="231F20"/>
                </a:solidFill>
                <a:effectLst/>
                <a:latin typeface="KGTurningTables"/>
                <a:ea typeface="Calibri" panose="020F0502020204030204" pitchFamily="34" charset="0"/>
                <a:cs typeface="KGTurningTables"/>
              </a:rPr>
              <a:t>Bruselas</a:t>
            </a:r>
            <a:r>
              <a:rPr lang="es-CO" sz="1500" dirty="0">
                <a:solidFill>
                  <a:srgbClr val="231F20"/>
                </a:solidFill>
                <a:effectLst/>
                <a:latin typeface="KGTurningTables"/>
                <a:ea typeface="Calibri" panose="020F0502020204030204" pitchFamily="34" charset="0"/>
                <a:cs typeface="KGTurningTables"/>
              </a:rPr>
              <a:t>. Su impresionante belleza nos dará su bienvenida. Recorreremos el casco histórico y conoceremos sus lugares más emblemáticos como: La </a:t>
            </a:r>
            <a:r>
              <a:rPr lang="es-CO" sz="1500" b="1" dirty="0">
                <a:solidFill>
                  <a:srgbClr val="231F20"/>
                </a:solidFill>
                <a:effectLst/>
                <a:latin typeface="KGTurningTables"/>
                <a:ea typeface="Calibri" panose="020F0502020204030204" pitchFamily="34" charset="0"/>
                <a:cs typeface="KGTurningTables"/>
              </a:rPr>
              <a:t>plaza</a:t>
            </a:r>
            <a:r>
              <a:rPr lang="es-CO" sz="1500" dirty="0">
                <a:solidFill>
                  <a:srgbClr val="231F20"/>
                </a:solidFill>
                <a:effectLst/>
                <a:latin typeface="KGTurningTables"/>
                <a:ea typeface="Calibri" panose="020F0502020204030204" pitchFamily="34" charset="0"/>
                <a:cs typeface="KGTurningTables"/>
              </a:rPr>
              <a:t> </a:t>
            </a:r>
            <a:r>
              <a:rPr lang="es-CO" sz="1500" b="1" dirty="0" err="1">
                <a:solidFill>
                  <a:srgbClr val="7030A0"/>
                </a:solidFill>
                <a:effectLst/>
                <a:latin typeface="KGTurningTables"/>
                <a:ea typeface="Calibri" panose="020F0502020204030204" pitchFamily="34" charset="0"/>
                <a:cs typeface="KGTurningTables"/>
              </a:rPr>
              <a:t>Gutemberg</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231F20"/>
                </a:solidFill>
                <a:effectLst/>
                <a:latin typeface="KGTurningTables"/>
                <a:ea typeface="Calibri" panose="020F0502020204030204" pitchFamily="34" charset="0"/>
                <a:cs typeface="KGTurningTables"/>
              </a:rPr>
              <a:t>el</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palacio</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Rohan</a:t>
            </a:r>
            <a:r>
              <a:rPr lang="es-CO" sz="1500" dirty="0">
                <a:solidFill>
                  <a:srgbClr val="231F20"/>
                </a:solidFill>
                <a:effectLst/>
                <a:latin typeface="KGTurningTables"/>
                <a:ea typeface="Calibri" panose="020F0502020204030204" pitchFamily="34" charset="0"/>
                <a:cs typeface="KGTurningTables"/>
              </a:rPr>
              <a:t>, la </a:t>
            </a:r>
            <a:r>
              <a:rPr lang="es-CO" sz="1500" b="1" dirty="0">
                <a:solidFill>
                  <a:srgbClr val="7030A0"/>
                </a:solidFill>
                <a:effectLst/>
                <a:latin typeface="KGTurningTables"/>
                <a:ea typeface="Calibri" panose="020F0502020204030204" pitchFamily="34" charset="0"/>
                <a:cs typeface="KGTurningTables"/>
              </a:rPr>
              <a:t>plaza</a:t>
            </a:r>
            <a:r>
              <a:rPr lang="es-CO" sz="1500" dirty="0">
                <a:solidFill>
                  <a:srgbClr val="231F20"/>
                </a:solidFill>
                <a:effectLst/>
                <a:latin typeface="KGTurningTables"/>
                <a:ea typeface="Calibri" panose="020F0502020204030204" pitchFamily="34" charset="0"/>
                <a:cs typeface="KGTurningTables"/>
              </a:rPr>
              <a:t> </a:t>
            </a:r>
            <a:r>
              <a:rPr lang="es-CO" sz="1500" b="1" dirty="0" err="1">
                <a:solidFill>
                  <a:srgbClr val="7030A0"/>
                </a:solidFill>
                <a:effectLst/>
                <a:latin typeface="KGTurningTables"/>
                <a:ea typeface="Calibri" panose="020F0502020204030204" pitchFamily="34" charset="0"/>
                <a:cs typeface="KGTurningTables"/>
              </a:rPr>
              <a:t>kléber</a:t>
            </a:r>
            <a:r>
              <a:rPr lang="es-CO" sz="1500" dirty="0">
                <a:solidFill>
                  <a:srgbClr val="231F20"/>
                </a:solidFill>
                <a:effectLst/>
                <a:latin typeface="KGTurningTables"/>
                <a:ea typeface="Calibri" panose="020F0502020204030204" pitchFamily="34" charset="0"/>
                <a:cs typeface="KGTurningTables"/>
              </a:rPr>
              <a:t> y la imperdible </a:t>
            </a:r>
            <a:r>
              <a:rPr lang="es-CO" sz="1500" b="1" dirty="0">
                <a:solidFill>
                  <a:srgbClr val="7030A0"/>
                </a:solidFill>
                <a:effectLst/>
                <a:latin typeface="KGTurningTables"/>
                <a:ea typeface="Calibri" panose="020F0502020204030204" pitchFamily="34" charset="0"/>
                <a:cs typeface="KGTurningTables"/>
              </a:rPr>
              <a:t>catedral</a:t>
            </a:r>
            <a:r>
              <a:rPr lang="es-CO" sz="1500" dirty="0">
                <a:solidFill>
                  <a:srgbClr val="231F20"/>
                </a:solidFill>
                <a:effectLst/>
                <a:latin typeface="KGTurningTables"/>
                <a:ea typeface="Calibri" panose="020F0502020204030204" pitchFamily="34" charset="0"/>
                <a:cs typeface="KGTurningTables"/>
              </a:rPr>
              <a:t> de </a:t>
            </a:r>
            <a:r>
              <a:rPr lang="es-CO" sz="1500" b="1" dirty="0" err="1">
                <a:solidFill>
                  <a:srgbClr val="7030A0"/>
                </a:solidFill>
                <a:effectLst/>
                <a:latin typeface="KGTurningTables"/>
                <a:ea typeface="Calibri" panose="020F0502020204030204" pitchFamily="34" charset="0"/>
                <a:cs typeface="KGTurningTables"/>
              </a:rPr>
              <a:t>Notre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Dame</a:t>
            </a:r>
            <a:r>
              <a:rPr lang="es-CO" sz="1500" dirty="0">
                <a:solidFill>
                  <a:srgbClr val="231F20"/>
                </a:solidFill>
                <a:effectLst/>
                <a:latin typeface="KGTurningTables"/>
                <a:ea typeface="Calibri" panose="020F0502020204030204" pitchFamily="34" charset="0"/>
                <a:cs typeface="KGTurningTables"/>
              </a:rPr>
              <a:t> de Estrasburgo. Partiremos rumbo a RUST. </a:t>
            </a:r>
            <a:r>
              <a:rPr lang="es-CO" sz="1500" b="1" u="sng" dirty="0">
                <a:solidFill>
                  <a:srgbClr val="231F20"/>
                </a:solidFill>
                <a:effectLst/>
                <a:latin typeface="KGTurningTables"/>
                <a:ea typeface="Calibri" panose="020F0502020204030204" pitchFamily="34" charset="0"/>
                <a:cs typeface="KGTurningTables"/>
              </a:rPr>
              <a:t>Cena y Alojamiento.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CuadroTexto 12">
            <a:extLst>
              <a:ext uri="{FF2B5EF4-FFF2-40B4-BE49-F238E27FC236}">
                <a16:creationId xmlns:a16="http://schemas.microsoft.com/office/drawing/2014/main" id="{A0F68B41-E80A-49EE-9485-16F601954A8D}"/>
              </a:ext>
            </a:extLst>
          </p:cNvPr>
          <p:cNvSpPr txBox="1"/>
          <p:nvPr/>
        </p:nvSpPr>
        <p:spPr>
          <a:xfrm>
            <a:off x="721108" y="3707314"/>
            <a:ext cx="3853633" cy="369332"/>
          </a:xfrm>
          <a:prstGeom prst="rect">
            <a:avLst/>
          </a:prstGeom>
          <a:noFill/>
        </p:spPr>
        <p:txBody>
          <a:bodyPr wrap="square">
            <a:spAutoFit/>
          </a:bodyPr>
          <a:lstStyle/>
          <a:p>
            <a:pPr algn="ctr">
              <a:tabLst>
                <a:tab pos="590550" algn="l"/>
              </a:tabLst>
            </a:pPr>
            <a:r>
              <a:rPr lang="es-CO" sz="1600" b="1" dirty="0">
                <a:solidFill>
                  <a:srgbClr val="00B050"/>
                </a:solidFill>
                <a:latin typeface="Arial Narrow" panose="020B0606020202030204" pitchFamily="34" charset="0"/>
                <a:cs typeface="Arial" panose="020B0604020202020204" pitchFamily="34" charset="0"/>
              </a:rPr>
              <a:t>DÍA 10</a:t>
            </a:r>
            <a:r>
              <a:rPr lang="es-CO" b="1" dirty="0">
                <a:solidFill>
                  <a:srgbClr val="1F4E79"/>
                </a:solidFill>
                <a:latin typeface="Arial Narrow" panose="020B0606020202030204" pitchFamily="34" charset="0"/>
                <a:cs typeface="Arial" panose="020B0604020202020204" pitchFamily="34" charset="0"/>
              </a:rPr>
              <a:t>, junio 24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ESTRASBURGO - RUST</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4" name="Imagen 13">
            <a:extLst>
              <a:ext uri="{FF2B5EF4-FFF2-40B4-BE49-F238E27FC236}">
                <a16:creationId xmlns:a16="http://schemas.microsoft.com/office/drawing/2014/main" id="{EDB589A5-BBD0-418C-8808-DFD307B14D29}"/>
              </a:ext>
            </a:extLst>
          </p:cNvPr>
          <p:cNvPicPr>
            <a:picLocks noChangeAspect="1"/>
          </p:cNvPicPr>
          <p:nvPr/>
        </p:nvPicPr>
        <p:blipFill>
          <a:blip r:embed="rId3"/>
          <a:stretch>
            <a:fillRect/>
          </a:stretch>
        </p:blipFill>
        <p:spPr>
          <a:xfrm>
            <a:off x="5295481" y="5562358"/>
            <a:ext cx="787917" cy="651033"/>
          </a:xfrm>
          <a:prstGeom prst="rect">
            <a:avLst/>
          </a:prstGeom>
        </p:spPr>
      </p:pic>
      <p:pic>
        <p:nvPicPr>
          <p:cNvPr id="15" name="Imagen 14">
            <a:extLst>
              <a:ext uri="{FF2B5EF4-FFF2-40B4-BE49-F238E27FC236}">
                <a16:creationId xmlns:a16="http://schemas.microsoft.com/office/drawing/2014/main" id="{A27C64FB-CE85-440B-A641-4528892433CA}"/>
              </a:ext>
            </a:extLst>
          </p:cNvPr>
          <p:cNvPicPr>
            <a:picLocks noChangeAspect="1"/>
          </p:cNvPicPr>
          <p:nvPr/>
        </p:nvPicPr>
        <p:blipFill rotWithShape="1">
          <a:blip r:embed="rId4"/>
          <a:srcRect l="64942" t="34402" r="4250" b="35114"/>
          <a:stretch/>
        </p:blipFill>
        <p:spPr>
          <a:xfrm>
            <a:off x="274494" y="5458113"/>
            <a:ext cx="485555" cy="480463"/>
          </a:xfrm>
          <a:prstGeom prst="rect">
            <a:avLst/>
          </a:prstGeom>
        </p:spPr>
      </p:pic>
      <p:pic>
        <p:nvPicPr>
          <p:cNvPr id="16" name="Imagen 15">
            <a:extLst>
              <a:ext uri="{FF2B5EF4-FFF2-40B4-BE49-F238E27FC236}">
                <a16:creationId xmlns:a16="http://schemas.microsoft.com/office/drawing/2014/main" id="{79D6D51E-6450-48FB-89C8-8865A0688A95}"/>
              </a:ext>
            </a:extLst>
          </p:cNvPr>
          <p:cNvPicPr>
            <a:picLocks noChangeAspect="1"/>
          </p:cNvPicPr>
          <p:nvPr/>
        </p:nvPicPr>
        <p:blipFill rotWithShape="1">
          <a:blip r:embed="rId5"/>
          <a:srcRect l="15414" t="24066" r="15883" b="29914"/>
          <a:stretch/>
        </p:blipFill>
        <p:spPr>
          <a:xfrm>
            <a:off x="6413193" y="5695013"/>
            <a:ext cx="1062779" cy="751916"/>
          </a:xfrm>
          <a:prstGeom prst="rect">
            <a:avLst/>
          </a:prstGeom>
        </p:spPr>
      </p:pic>
      <p:pic>
        <p:nvPicPr>
          <p:cNvPr id="12" name="Imagen 11">
            <a:extLst>
              <a:ext uri="{FF2B5EF4-FFF2-40B4-BE49-F238E27FC236}">
                <a16:creationId xmlns:a16="http://schemas.microsoft.com/office/drawing/2014/main" id="{3F61239C-AA68-4623-AE06-B835D7EC3618}"/>
              </a:ext>
            </a:extLst>
          </p:cNvPr>
          <p:cNvPicPr>
            <a:picLocks noChangeAspect="1"/>
          </p:cNvPicPr>
          <p:nvPr/>
        </p:nvPicPr>
        <p:blipFill rotWithShape="1">
          <a:blip r:embed="rId4"/>
          <a:srcRect l="64942" t="66032" r="4380" b="6463"/>
          <a:stretch/>
        </p:blipFill>
        <p:spPr>
          <a:xfrm>
            <a:off x="1681860" y="1104406"/>
            <a:ext cx="326495" cy="292744"/>
          </a:xfrm>
          <a:prstGeom prst="rect">
            <a:avLst/>
          </a:prstGeom>
        </p:spPr>
      </p:pic>
      <p:pic>
        <p:nvPicPr>
          <p:cNvPr id="9218" name="Picture 2" descr="Dibujos de Sol - Cómo dibujar Sol paso a paso">
            <a:extLst>
              <a:ext uri="{FF2B5EF4-FFF2-40B4-BE49-F238E27FC236}">
                <a16:creationId xmlns:a16="http://schemas.microsoft.com/office/drawing/2014/main" id="{887C156A-8259-43C9-B366-28A356DD3B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88120" y="3454189"/>
            <a:ext cx="649557" cy="64764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Dibujo De Dos Globos Con Formas Del Corazón Ilustración del Vector -  Ilustración de rojo, trazado: 110900182">
            <a:extLst>
              <a:ext uri="{FF2B5EF4-FFF2-40B4-BE49-F238E27FC236}">
                <a16:creationId xmlns:a16="http://schemas.microsoft.com/office/drawing/2014/main" id="{A313D2AE-5E72-4569-8D89-A8ED534A1C5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498" t="8230" r="23128" b="4527"/>
          <a:stretch/>
        </p:blipFill>
        <p:spPr bwMode="auto">
          <a:xfrm>
            <a:off x="339270" y="2218318"/>
            <a:ext cx="420779" cy="687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404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C5D3B052-0EE3-4DE5-BE55-6B2BCEFF7E7D}"/>
              </a:ext>
            </a:extLst>
          </p:cNvPr>
          <p:cNvPicPr>
            <a:picLocks noChangeAspect="1"/>
          </p:cNvPicPr>
          <p:nvPr/>
        </p:nvPicPr>
        <p:blipFill rotWithShape="1">
          <a:blip r:embed="rId2"/>
          <a:srcRect l="64942" t="66032" r="4380" b="6463"/>
          <a:stretch/>
        </p:blipFill>
        <p:spPr>
          <a:xfrm>
            <a:off x="6997003" y="655121"/>
            <a:ext cx="459712" cy="412190"/>
          </a:xfrm>
          <a:prstGeom prst="rect">
            <a:avLst/>
          </a:prstGeom>
        </p:spPr>
      </p:pic>
      <p:pic>
        <p:nvPicPr>
          <p:cNvPr id="8" name="Imagen 7">
            <a:extLst>
              <a:ext uri="{FF2B5EF4-FFF2-40B4-BE49-F238E27FC236}">
                <a16:creationId xmlns:a16="http://schemas.microsoft.com/office/drawing/2014/main" id="{BD0FFC61-1CAF-4AE3-BB2D-A967C673C1EB}"/>
              </a:ext>
            </a:extLst>
          </p:cNvPr>
          <p:cNvPicPr>
            <a:picLocks noChangeAspect="1"/>
          </p:cNvPicPr>
          <p:nvPr/>
        </p:nvPicPr>
        <p:blipFill rotWithShape="1">
          <a:blip r:embed="rId2"/>
          <a:srcRect t="64221" r="63691" b="4570"/>
          <a:stretch/>
        </p:blipFill>
        <p:spPr>
          <a:xfrm rot="5400000" flipH="1">
            <a:off x="8429730" y="4819423"/>
            <a:ext cx="581724" cy="526107"/>
          </a:xfrm>
          <a:prstGeom prst="rect">
            <a:avLst/>
          </a:prstGeom>
        </p:spPr>
      </p:pic>
      <p:sp>
        <p:nvSpPr>
          <p:cNvPr id="5" name="CuadroTexto 4">
            <a:extLst>
              <a:ext uri="{FF2B5EF4-FFF2-40B4-BE49-F238E27FC236}">
                <a16:creationId xmlns:a16="http://schemas.microsoft.com/office/drawing/2014/main" id="{E4065B30-C3B3-4959-9286-CFE3010618DE}"/>
              </a:ext>
            </a:extLst>
          </p:cNvPr>
          <p:cNvSpPr txBox="1"/>
          <p:nvPr/>
        </p:nvSpPr>
        <p:spPr>
          <a:xfrm>
            <a:off x="301613" y="5216504"/>
            <a:ext cx="7818498" cy="1015663"/>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Nos sorprenderán sus 13 montañas rusas: </a:t>
            </a:r>
            <a:r>
              <a:rPr lang="es-CO" sz="1500" b="1" dirty="0">
                <a:solidFill>
                  <a:srgbClr val="7030A0"/>
                </a:solidFill>
                <a:effectLst/>
                <a:latin typeface="KGTurningTables"/>
                <a:ea typeface="Calibri" panose="020F0502020204030204" pitchFamily="34" charset="0"/>
                <a:cs typeface="KGTurningTables"/>
              </a:rPr>
              <a:t>Alpen express Enzian, Ba-a-a Express</a:t>
            </a:r>
            <a:r>
              <a:rPr lang="es-CO" sz="1500" dirty="0">
                <a:solidFill>
                  <a:srgbClr val="231F20"/>
                </a:solidFill>
                <a:effectLst/>
                <a:latin typeface="KGTurningTables"/>
                <a:ea typeface="Calibri" panose="020F0502020204030204" pitchFamily="34" charset="0"/>
                <a:cs typeface="KGTurningTables"/>
              </a:rPr>
              <a:t>, una pequeña montaña rusa kiddie, </a:t>
            </a:r>
            <a:r>
              <a:rPr lang="es-CO" sz="1500" b="1" dirty="0">
                <a:solidFill>
                  <a:srgbClr val="7030A0"/>
                </a:solidFill>
                <a:effectLst/>
                <a:latin typeface="KGTurningTables"/>
                <a:ea typeface="Calibri" panose="020F0502020204030204" pitchFamily="34" charset="0"/>
                <a:cs typeface="KGTurningTables"/>
              </a:rPr>
              <a:t>Blue Fire, SilverStar, Wodan Timbur Coaster, Euro Mir</a:t>
            </a:r>
            <a:r>
              <a:rPr lang="es-CO" sz="1500" dirty="0">
                <a:solidFill>
                  <a:srgbClr val="231F20"/>
                </a:solidFill>
                <a:effectLst/>
                <a:latin typeface="KGTurningTables"/>
                <a:ea typeface="Calibri" panose="020F0502020204030204" pitchFamily="34" charset="0"/>
                <a:cs typeface="KGTurningTables"/>
              </a:rPr>
              <a:t> y sin duda no podrá faltar </a:t>
            </a:r>
            <a:r>
              <a:rPr lang="es-CO" sz="1500" b="1" dirty="0">
                <a:solidFill>
                  <a:srgbClr val="7030A0"/>
                </a:solidFill>
                <a:effectLst/>
                <a:latin typeface="KGTurningTables"/>
                <a:ea typeface="Calibri" panose="020F0502020204030204" pitchFamily="34" charset="0"/>
                <a:cs typeface="KGTurningTables"/>
              </a:rPr>
              <a:t>Atlántica super splash.</a:t>
            </a:r>
            <a:r>
              <a:rPr lang="es-CO" sz="1500" dirty="0">
                <a:solidFill>
                  <a:srgbClr val="231F20"/>
                </a:solidFill>
                <a:effectLst/>
                <a:latin typeface="KGTurningTables"/>
                <a:ea typeface="Calibri" panose="020F0502020204030204" pitchFamily="34" charset="0"/>
                <a:cs typeface="KGTurningTables"/>
              </a:rPr>
              <a:t> La adrenalina estará a la orden del día en estas fascinantes atracciones mecánicas. . </a:t>
            </a:r>
            <a:r>
              <a:rPr lang="es-CO" sz="1500" b="1" u="sng" dirty="0">
                <a:solidFill>
                  <a:srgbClr val="231F20"/>
                </a:solidFill>
                <a:effectLst/>
                <a:latin typeface="KGTurningTables"/>
                <a:ea typeface="Calibri" panose="020F0502020204030204" pitchFamily="34" charset="0"/>
                <a:cs typeface="KGTurningTables"/>
              </a:rPr>
              <a:t>Cena y Alojamiento</a:t>
            </a:r>
            <a:r>
              <a:rPr lang="es-CO" sz="1500" b="1" dirty="0">
                <a:solidFill>
                  <a:srgbClr val="231F20"/>
                </a:solidFill>
                <a:effectLst/>
                <a:latin typeface="KGTurningTables"/>
                <a:ea typeface="Calibri" panose="020F0502020204030204" pitchFamily="34" charset="0"/>
                <a:cs typeface="KGTurningTables"/>
              </a:rPr>
              <a:t>.</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0F95AD69-6611-49A2-BCFA-4B5FD8D25F7B}"/>
              </a:ext>
            </a:extLst>
          </p:cNvPr>
          <p:cNvPicPr>
            <a:picLocks noChangeAspect="1"/>
          </p:cNvPicPr>
          <p:nvPr/>
        </p:nvPicPr>
        <p:blipFill rotWithShape="1">
          <a:blip r:embed="rId3"/>
          <a:srcRect l="12177"/>
          <a:stretch/>
        </p:blipFill>
        <p:spPr>
          <a:xfrm>
            <a:off x="4615733" y="1949796"/>
            <a:ext cx="3760828" cy="3211714"/>
          </a:xfrm>
          <a:prstGeom prst="rect">
            <a:avLst/>
          </a:prstGeom>
          <a:ln w="38100" cmpd="dbl">
            <a:solidFill>
              <a:schemeClr val="accent6">
                <a:lumMod val="75000"/>
              </a:schemeClr>
            </a:solidFill>
          </a:ln>
        </p:spPr>
      </p:pic>
      <p:sp>
        <p:nvSpPr>
          <p:cNvPr id="10" name="CuadroTexto 9">
            <a:extLst>
              <a:ext uri="{FF2B5EF4-FFF2-40B4-BE49-F238E27FC236}">
                <a16:creationId xmlns:a16="http://schemas.microsoft.com/office/drawing/2014/main" id="{AA18EC97-B40B-436B-867F-D6539F18FE4D}"/>
              </a:ext>
            </a:extLst>
          </p:cNvPr>
          <p:cNvSpPr txBox="1"/>
          <p:nvPr/>
        </p:nvSpPr>
        <p:spPr>
          <a:xfrm>
            <a:off x="1689618" y="970042"/>
            <a:ext cx="2883005" cy="369332"/>
          </a:xfrm>
          <a:prstGeom prst="rect">
            <a:avLst/>
          </a:prstGeom>
          <a:noFill/>
        </p:spPr>
        <p:txBody>
          <a:bodyPr wrap="square">
            <a:spAutoFit/>
          </a:bodyPr>
          <a:lstStyle/>
          <a:p>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EUROPARK (</a:t>
            </a:r>
            <a:r>
              <a:rPr lang="es-ES" sz="1800" b="1" dirty="0" err="1">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Rúst</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Alemania) </a:t>
            </a:r>
            <a:endParaRPr lang="es-CO" dirty="0"/>
          </a:p>
        </p:txBody>
      </p:sp>
      <p:sp>
        <p:nvSpPr>
          <p:cNvPr id="11" name="CuadroTexto 10">
            <a:extLst>
              <a:ext uri="{FF2B5EF4-FFF2-40B4-BE49-F238E27FC236}">
                <a16:creationId xmlns:a16="http://schemas.microsoft.com/office/drawing/2014/main" id="{A9955BE4-F13B-4552-9D5F-5EB26C947C10}"/>
              </a:ext>
            </a:extLst>
          </p:cNvPr>
          <p:cNvSpPr txBox="1"/>
          <p:nvPr/>
        </p:nvSpPr>
        <p:spPr>
          <a:xfrm>
            <a:off x="668817" y="1292758"/>
            <a:ext cx="5570058" cy="553998"/>
          </a:xfrm>
          <a:prstGeom prst="rect">
            <a:avLst/>
          </a:prstGeom>
          <a:noFill/>
        </p:spPr>
        <p:txBody>
          <a:bodyPr wrap="square">
            <a:spAutoFit/>
          </a:bodyPr>
          <a:lstStyle/>
          <a:p>
            <a:pPr algn="ct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Este será un día lleno de emociones infinitas. Visitaremos </a:t>
            </a:r>
            <a:r>
              <a:rPr lang="es-CO" sz="1500" b="1" dirty="0">
                <a:solidFill>
                  <a:srgbClr val="7030A0"/>
                </a:solidFill>
                <a:effectLst/>
                <a:latin typeface="KGTurningTables"/>
                <a:ea typeface="Calibri" panose="020F0502020204030204" pitchFamily="34" charset="0"/>
                <a:cs typeface="KGTurningTables"/>
              </a:rPr>
              <a:t>Europa Park</a:t>
            </a:r>
            <a:r>
              <a:rPr lang="es-CO" sz="1500" dirty="0">
                <a:solidFill>
                  <a:srgbClr val="231F20"/>
                </a:solidFill>
                <a:effectLst/>
                <a:latin typeface="KGTurningTables"/>
                <a:ea typeface="Calibri" panose="020F0502020204030204" pitchFamily="34" charset="0"/>
                <a:cs typeface="KGTurningTables"/>
              </a:rPr>
              <a:t> “El parque temático más grande de Europa”. </a:t>
            </a:r>
            <a:endParaRPr lang="es-CO" sz="1500" dirty="0"/>
          </a:p>
        </p:txBody>
      </p:sp>
      <p:pic>
        <p:nvPicPr>
          <p:cNvPr id="12" name="Picture 2" descr="Europark, el parque temático más grande de Alemania. Encuentra tu puesto! -  Trabajar por el Mundo: Empleo, Formación, Nómada Digital">
            <a:extLst>
              <a:ext uri="{FF2B5EF4-FFF2-40B4-BE49-F238E27FC236}">
                <a16:creationId xmlns:a16="http://schemas.microsoft.com/office/drawing/2014/main" id="{78CC4FAE-6DD2-4013-950E-AAA0104924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81" r="20356"/>
          <a:stretch/>
        </p:blipFill>
        <p:spPr bwMode="auto">
          <a:xfrm>
            <a:off x="1024194" y="1939334"/>
            <a:ext cx="3339912" cy="3219343"/>
          </a:xfrm>
          <a:prstGeom prst="rect">
            <a:avLst/>
          </a:prstGeom>
          <a:ln w="38100" cmpd="dbl">
            <a:solidFill>
              <a:schemeClr val="accent6">
                <a:lumMod val="75000"/>
              </a:schemeClr>
            </a:solidFill>
          </a:ln>
          <a:extLst>
            <a:ext uri="{909E8E84-426E-40DD-AFC4-6F175D3DCCD1}">
              <a14:hiddenFill xmlns:a14="http://schemas.microsoft.com/office/drawing/2010/main">
                <a:solidFill>
                  <a:srgbClr val="FFFFFF"/>
                </a:solidFill>
              </a14:hiddenFill>
            </a:ext>
          </a:extLst>
        </p:spPr>
      </p:pic>
      <p:pic>
        <p:nvPicPr>
          <p:cNvPr id="19" name="Imagen 18">
            <a:extLst>
              <a:ext uri="{FF2B5EF4-FFF2-40B4-BE49-F238E27FC236}">
                <a16:creationId xmlns:a16="http://schemas.microsoft.com/office/drawing/2014/main" id="{1FBEF2BD-AFC6-4954-8159-59E766BA72E5}"/>
              </a:ext>
            </a:extLst>
          </p:cNvPr>
          <p:cNvPicPr>
            <a:picLocks noChangeAspect="1"/>
          </p:cNvPicPr>
          <p:nvPr/>
        </p:nvPicPr>
        <p:blipFill rotWithShape="1">
          <a:blip r:embed="rId5"/>
          <a:srcRect l="12173" t="14933" r="11541" b="15874"/>
          <a:stretch/>
        </p:blipFill>
        <p:spPr>
          <a:xfrm rot="20126689">
            <a:off x="8240721" y="1357098"/>
            <a:ext cx="468923" cy="425317"/>
          </a:xfrm>
          <a:prstGeom prst="rect">
            <a:avLst/>
          </a:prstGeom>
        </p:spPr>
      </p:pic>
      <p:pic>
        <p:nvPicPr>
          <p:cNvPr id="10242" name="Picture 2" descr="Europa-Park/Characters/Gallery | Scratchpad | Fandom">
            <a:extLst>
              <a:ext uri="{FF2B5EF4-FFF2-40B4-BE49-F238E27FC236}">
                <a16:creationId xmlns:a16="http://schemas.microsoft.com/office/drawing/2014/main" id="{446AE994-1B16-44AA-94DA-C4DD2EA608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713" y="2173469"/>
            <a:ext cx="639589" cy="920377"/>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471E7738-EE6D-4BD1-B47F-86201D4D043D}"/>
              </a:ext>
            </a:extLst>
          </p:cNvPr>
          <p:cNvSpPr txBox="1"/>
          <p:nvPr/>
        </p:nvSpPr>
        <p:spPr>
          <a:xfrm>
            <a:off x="4513001" y="970042"/>
            <a:ext cx="1590152" cy="369332"/>
          </a:xfrm>
          <a:prstGeom prst="rect">
            <a:avLst/>
          </a:prstGeom>
          <a:noFill/>
        </p:spPr>
        <p:txBody>
          <a:bodyPr wrap="square">
            <a:spAutoFit/>
          </a:bodyPr>
          <a:lstStyle/>
          <a:p>
            <a:r>
              <a:rPr lang="es-CO" b="1" dirty="0">
                <a:solidFill>
                  <a:srgbClr val="00B050"/>
                </a:solidFill>
                <a:latin typeface="Arial Narrow" panose="020B0606020202030204" pitchFamily="34" charset="0"/>
                <a:cs typeface="Arial" panose="020B0604020202020204" pitchFamily="34" charset="0"/>
              </a:rPr>
              <a:t>DÍA </a:t>
            </a:r>
            <a:r>
              <a:rPr lang="es-CO" sz="1600" b="1" dirty="0">
                <a:solidFill>
                  <a:srgbClr val="00B050"/>
                </a:solidFill>
                <a:latin typeface="Arial Narrow" panose="020B0606020202030204" pitchFamily="34" charset="0"/>
                <a:cs typeface="Arial" panose="020B0604020202020204" pitchFamily="34" charset="0"/>
              </a:rPr>
              <a:t>11</a:t>
            </a:r>
            <a:r>
              <a:rPr lang="es-CO" b="1" dirty="0">
                <a:solidFill>
                  <a:srgbClr val="00B050"/>
                </a:solidFill>
                <a:latin typeface="Arial Narrow" panose="020B0606020202030204" pitchFamily="34" charset="0"/>
                <a:cs typeface="Arial" panose="020B0604020202020204" pitchFamily="34" charset="0"/>
              </a:rPr>
              <a:t>, </a:t>
            </a:r>
            <a:r>
              <a:rPr lang="es-CO" sz="18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25</a:t>
            </a:r>
            <a:r>
              <a:rPr lang="es-CO"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CO" dirty="0"/>
          </a:p>
        </p:txBody>
      </p:sp>
      <p:pic>
        <p:nvPicPr>
          <p:cNvPr id="10246" name="Picture 6" descr="Dibujos animados de la montaña rusa fotografías e imágenes de alta  resolución - Alamy">
            <a:extLst>
              <a:ext uri="{FF2B5EF4-FFF2-40B4-BE49-F238E27FC236}">
                <a16:creationId xmlns:a16="http://schemas.microsoft.com/office/drawing/2014/main" id="{6ACE4715-1CA6-496E-990A-6970F61D9F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29" t="16094" b="18233"/>
          <a:stretch/>
        </p:blipFill>
        <p:spPr bwMode="auto">
          <a:xfrm>
            <a:off x="6218383" y="1183846"/>
            <a:ext cx="1325417" cy="649415"/>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1C88E1C9-22F6-48C0-895E-6874FB198FB9}"/>
              </a:ext>
            </a:extLst>
          </p:cNvPr>
          <p:cNvPicPr>
            <a:picLocks noChangeAspect="1"/>
          </p:cNvPicPr>
          <p:nvPr/>
        </p:nvPicPr>
        <p:blipFill rotWithShape="1">
          <a:blip r:embed="rId2"/>
          <a:srcRect t="64221" r="63691" b="4570"/>
          <a:stretch/>
        </p:blipFill>
        <p:spPr>
          <a:xfrm rot="5400000" flipH="1">
            <a:off x="8470774" y="4266165"/>
            <a:ext cx="400589" cy="362290"/>
          </a:xfrm>
          <a:prstGeom prst="rect">
            <a:avLst/>
          </a:prstGeom>
        </p:spPr>
      </p:pic>
      <p:pic>
        <p:nvPicPr>
          <p:cNvPr id="18" name="Imagen 17">
            <a:extLst>
              <a:ext uri="{FF2B5EF4-FFF2-40B4-BE49-F238E27FC236}">
                <a16:creationId xmlns:a16="http://schemas.microsoft.com/office/drawing/2014/main" id="{05389113-3BA8-4F55-8F1C-26DECB4D7B74}"/>
              </a:ext>
            </a:extLst>
          </p:cNvPr>
          <p:cNvPicPr>
            <a:picLocks noChangeAspect="1"/>
          </p:cNvPicPr>
          <p:nvPr/>
        </p:nvPicPr>
        <p:blipFill rotWithShape="1">
          <a:blip r:embed="rId2"/>
          <a:srcRect t="64221" r="63691" b="4570"/>
          <a:stretch/>
        </p:blipFill>
        <p:spPr>
          <a:xfrm rot="5400000" flipH="1">
            <a:off x="8477732" y="3783946"/>
            <a:ext cx="255053" cy="230668"/>
          </a:xfrm>
          <a:prstGeom prst="rect">
            <a:avLst/>
          </a:prstGeom>
        </p:spPr>
      </p:pic>
      <p:pic>
        <p:nvPicPr>
          <p:cNvPr id="3" name="Imagen 2">
            <a:extLst>
              <a:ext uri="{FF2B5EF4-FFF2-40B4-BE49-F238E27FC236}">
                <a16:creationId xmlns:a16="http://schemas.microsoft.com/office/drawing/2014/main" id="{DB4AD375-3A2F-42EF-94FD-961EAB8C3AF3}"/>
              </a:ext>
            </a:extLst>
          </p:cNvPr>
          <p:cNvPicPr>
            <a:picLocks noChangeAspect="1"/>
          </p:cNvPicPr>
          <p:nvPr/>
        </p:nvPicPr>
        <p:blipFill rotWithShape="1">
          <a:blip r:embed="rId8"/>
          <a:srcRect l="7423" t="22678" r="6216" b="21935"/>
          <a:stretch/>
        </p:blipFill>
        <p:spPr>
          <a:xfrm>
            <a:off x="6373429" y="6074792"/>
            <a:ext cx="1083286" cy="347382"/>
          </a:xfrm>
          <a:prstGeom prst="rect">
            <a:avLst/>
          </a:prstGeom>
        </p:spPr>
      </p:pic>
    </p:spTree>
    <p:extLst>
      <p:ext uri="{BB962C8B-B14F-4D97-AF65-F5344CB8AC3E}">
        <p14:creationId xmlns:p14="http://schemas.microsoft.com/office/powerpoint/2010/main" val="3688224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329DEED-FD8A-48FE-9C36-C12FDC2C5705}"/>
              </a:ext>
            </a:extLst>
          </p:cNvPr>
          <p:cNvPicPr>
            <a:picLocks noChangeAspect="1"/>
          </p:cNvPicPr>
          <p:nvPr/>
        </p:nvPicPr>
        <p:blipFill rotWithShape="1">
          <a:blip r:embed="rId2"/>
          <a:srcRect t="64221" r="63691" b="4570"/>
          <a:stretch/>
        </p:blipFill>
        <p:spPr>
          <a:xfrm rot="5400000" flipH="1">
            <a:off x="7758213" y="5244882"/>
            <a:ext cx="462609" cy="418380"/>
          </a:xfrm>
          <a:prstGeom prst="rect">
            <a:avLst/>
          </a:prstGeom>
        </p:spPr>
      </p:pic>
      <p:sp>
        <p:nvSpPr>
          <p:cNvPr id="9" name="CuadroTexto 8">
            <a:extLst>
              <a:ext uri="{FF2B5EF4-FFF2-40B4-BE49-F238E27FC236}">
                <a16:creationId xmlns:a16="http://schemas.microsoft.com/office/drawing/2014/main" id="{3DC05435-47DA-40EF-B172-A83C2D7F9471}"/>
              </a:ext>
            </a:extLst>
          </p:cNvPr>
          <p:cNvSpPr txBox="1"/>
          <p:nvPr/>
        </p:nvSpPr>
        <p:spPr>
          <a:xfrm>
            <a:off x="4239256" y="1774777"/>
            <a:ext cx="4376139" cy="784830"/>
          </a:xfrm>
          <a:prstGeom prst="rect">
            <a:avLst/>
          </a:prstGeom>
          <a:noFill/>
        </p:spPr>
        <p:txBody>
          <a:bodyPr wrap="square">
            <a:spAutoFit/>
          </a:bodyPr>
          <a:lstStyle/>
          <a:p>
            <a:pPr algn="ctr">
              <a:tabLst>
                <a:tab pos="590550" algn="l"/>
              </a:tabLst>
            </a:pP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Uno de los mejores días de tu viaje de quince habrá llegado. conquistaremos el </a:t>
            </a:r>
            <a:r>
              <a:rPr lang="es-CO" sz="1500" b="1" dirty="0">
                <a:solidFill>
                  <a:srgbClr val="7030A0"/>
                </a:solidFill>
                <a:effectLst/>
                <a:latin typeface="KGTurningTables"/>
                <a:ea typeface="Calibri" panose="020F0502020204030204" pitchFamily="34" charset="0"/>
                <a:cs typeface="KGTurningTables"/>
              </a:rPr>
              <a:t>Monte Nevado de Titlis. 3.020 MSNM</a:t>
            </a:r>
            <a:endParaRPr lang="es-CO" sz="1500" dirty="0">
              <a:solidFill>
                <a:srgbClr val="231F20"/>
              </a:solidFill>
              <a:effectLst/>
              <a:latin typeface="KGTurningTables"/>
              <a:ea typeface="Calibri" panose="020F0502020204030204" pitchFamily="34" charset="0"/>
              <a:cs typeface="KGTurningTables"/>
            </a:endParaRPr>
          </a:p>
        </p:txBody>
      </p:sp>
      <p:pic>
        <p:nvPicPr>
          <p:cNvPr id="10" name="Imagen 9">
            <a:extLst>
              <a:ext uri="{FF2B5EF4-FFF2-40B4-BE49-F238E27FC236}">
                <a16:creationId xmlns:a16="http://schemas.microsoft.com/office/drawing/2014/main" id="{C1B185DD-C8CA-4CB1-86E4-01CFF4740D0C}"/>
              </a:ext>
            </a:extLst>
          </p:cNvPr>
          <p:cNvPicPr/>
          <p:nvPr/>
        </p:nvPicPr>
        <p:blipFill rotWithShape="1">
          <a:blip r:embed="rId3" cstate="print">
            <a:extLst>
              <a:ext uri="{28A0092B-C50C-407E-A947-70E740481C1C}">
                <a14:useLocalDpi xmlns:a14="http://schemas.microsoft.com/office/drawing/2010/main" val="0"/>
              </a:ext>
            </a:extLst>
          </a:blip>
          <a:srcRect l="6829" t="11944"/>
          <a:stretch/>
        </p:blipFill>
        <p:spPr bwMode="auto">
          <a:xfrm>
            <a:off x="4369653" y="2692958"/>
            <a:ext cx="4020722" cy="2396458"/>
          </a:xfrm>
          <a:prstGeom prst="rect">
            <a:avLst/>
          </a:prstGeom>
          <a:solidFill>
            <a:schemeClr val="accent2">
              <a:lumMod val="75000"/>
            </a:schemeClr>
          </a:solidFill>
          <a:ln w="38100" cmpd="dbl">
            <a:solidFill>
              <a:schemeClr val="accent4">
                <a:lumMod val="75000"/>
              </a:schemeClr>
            </a:solidFill>
          </a:ln>
          <a:extLst>
            <a:ext uri="{53640926-AAD7-44D8-BBD7-CCE9431645EC}">
              <a14:shadowObscured xmlns:a14="http://schemas.microsoft.com/office/drawing/2010/main"/>
            </a:ext>
          </a:extLst>
        </p:spPr>
      </p:pic>
      <p:pic>
        <p:nvPicPr>
          <p:cNvPr id="11" name="Picture 4" descr="osos de nieve para colorear - Tienda Online de Zapatos, Ropa y Complementos  de marca">
            <a:extLst>
              <a:ext uri="{FF2B5EF4-FFF2-40B4-BE49-F238E27FC236}">
                <a16:creationId xmlns:a16="http://schemas.microsoft.com/office/drawing/2014/main" id="{9DE45305-C2BA-495A-B49F-7A7A1C8508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0663" y="717385"/>
            <a:ext cx="694806" cy="6984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Niña esquiando: vectores, gráficos, imágenes vectoriales | Depositphotos®">
            <a:extLst>
              <a:ext uri="{FF2B5EF4-FFF2-40B4-BE49-F238E27FC236}">
                <a16:creationId xmlns:a16="http://schemas.microsoft.com/office/drawing/2014/main" id="{325A7953-88A7-4A28-A49B-3DD1EB343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681" y="2285423"/>
            <a:ext cx="432078" cy="54836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guantes para colorear, guantes para imprimir">
            <a:extLst>
              <a:ext uri="{FF2B5EF4-FFF2-40B4-BE49-F238E27FC236}">
                <a16:creationId xmlns:a16="http://schemas.microsoft.com/office/drawing/2014/main" id="{4D7031BA-4CD4-4DBF-AD68-D12BA37F2CC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8142"/>
          <a:stretch/>
        </p:blipFill>
        <p:spPr bwMode="auto">
          <a:xfrm rot="10800000">
            <a:off x="4487853" y="867478"/>
            <a:ext cx="1018292" cy="548367"/>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5031617D-3CA9-4365-893F-99A89110FCE5}"/>
              </a:ext>
            </a:extLst>
          </p:cNvPr>
          <p:cNvSpPr txBox="1"/>
          <p:nvPr/>
        </p:nvSpPr>
        <p:spPr>
          <a:xfrm>
            <a:off x="4716792" y="1415845"/>
            <a:ext cx="3421068" cy="369332"/>
          </a:xfrm>
          <a:prstGeom prst="rect">
            <a:avLst/>
          </a:prstGeom>
          <a:noFill/>
        </p:spPr>
        <p:txBody>
          <a:bodyPr wrap="square">
            <a:spAutoFit/>
          </a:bodyPr>
          <a:lstStyle/>
          <a:p>
            <a:pPr algn="just">
              <a:tabLst>
                <a:tab pos="590550" algn="l"/>
              </a:tabLst>
            </a:pPr>
            <a:r>
              <a:rPr lang="es-ES"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M</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ONTE NEVADO TITLIS - MILAN</a:t>
            </a:r>
            <a:endParaRPr lang="es-CO" sz="1400"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6" name="Imagen 15">
            <a:extLst>
              <a:ext uri="{FF2B5EF4-FFF2-40B4-BE49-F238E27FC236}">
                <a16:creationId xmlns:a16="http://schemas.microsoft.com/office/drawing/2014/main" id="{9C57F155-CEB2-4F71-94B3-175FD0060AD0}"/>
              </a:ext>
            </a:extLst>
          </p:cNvPr>
          <p:cNvPicPr>
            <a:picLocks noChangeAspect="1"/>
          </p:cNvPicPr>
          <p:nvPr/>
        </p:nvPicPr>
        <p:blipFill rotWithShape="1">
          <a:blip r:embed="rId7"/>
          <a:srcRect l="10378" t="6430" r="27606"/>
          <a:stretch/>
        </p:blipFill>
        <p:spPr>
          <a:xfrm>
            <a:off x="958673" y="1512316"/>
            <a:ext cx="3161151" cy="3577100"/>
          </a:xfrm>
          <a:prstGeom prst="rect">
            <a:avLst/>
          </a:prstGeom>
          <a:solidFill>
            <a:schemeClr val="accent2">
              <a:lumMod val="75000"/>
            </a:schemeClr>
          </a:solidFill>
          <a:ln w="38100" cmpd="dbl">
            <a:solidFill>
              <a:schemeClr val="accent4">
                <a:lumMod val="75000"/>
              </a:schemeClr>
            </a:solidFill>
          </a:ln>
        </p:spPr>
      </p:pic>
      <p:sp>
        <p:nvSpPr>
          <p:cNvPr id="20" name="CuadroTexto 19">
            <a:extLst>
              <a:ext uri="{FF2B5EF4-FFF2-40B4-BE49-F238E27FC236}">
                <a16:creationId xmlns:a16="http://schemas.microsoft.com/office/drawing/2014/main" id="{5B8F1A0B-8CCC-4799-BEA4-8673CB4C1929}"/>
              </a:ext>
            </a:extLst>
          </p:cNvPr>
          <p:cNvSpPr txBox="1"/>
          <p:nvPr/>
        </p:nvSpPr>
        <p:spPr>
          <a:xfrm>
            <a:off x="473761" y="5158842"/>
            <a:ext cx="7247466" cy="1015663"/>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Tomaremos el único </a:t>
            </a:r>
            <a:r>
              <a:rPr lang="es-CO" sz="1500" b="1" dirty="0">
                <a:solidFill>
                  <a:srgbClr val="7030A0"/>
                </a:solidFill>
                <a:effectLst/>
                <a:latin typeface="KGTurningTables"/>
                <a:ea typeface="Calibri" panose="020F0502020204030204" pitchFamily="34" charset="0"/>
                <a:cs typeface="KGTurningTables"/>
              </a:rPr>
              <a:t>teleférico giratorio</a:t>
            </a:r>
            <a:r>
              <a:rPr lang="es-CO" sz="1500" dirty="0">
                <a:solidFill>
                  <a:srgbClr val="231F20"/>
                </a:solidFill>
                <a:effectLst/>
                <a:latin typeface="KGTurningTables"/>
                <a:ea typeface="Calibri" panose="020F0502020204030204" pitchFamily="34" charset="0"/>
                <a:cs typeface="KGTurningTables"/>
              </a:rPr>
              <a:t> en el mundo, disfrutando de la mejor vista de los </a:t>
            </a:r>
            <a:r>
              <a:rPr lang="es-CO" sz="1500" b="1" dirty="0">
                <a:solidFill>
                  <a:srgbClr val="231F20"/>
                </a:solidFill>
                <a:effectLst/>
                <a:latin typeface="KGTurningTables"/>
                <a:ea typeface="Calibri" panose="020F0502020204030204" pitchFamily="34" charset="0"/>
                <a:cs typeface="KGTurningTables"/>
              </a:rPr>
              <a:t>nevados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231F20"/>
                </a:solidFill>
                <a:effectLst/>
                <a:latin typeface="KGTurningTables"/>
                <a:ea typeface="Calibri" panose="020F0502020204030204" pitchFamily="34" charset="0"/>
                <a:cs typeface="KGTurningTables"/>
              </a:rPr>
              <a:t>Alpes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231F20"/>
                </a:solidFill>
                <a:effectLst/>
                <a:latin typeface="KGTurningTables"/>
                <a:ea typeface="Calibri" panose="020F0502020204030204" pitchFamily="34" charset="0"/>
                <a:cs typeface="KGTurningTables"/>
              </a:rPr>
              <a:t>Suizos</a:t>
            </a:r>
            <a:r>
              <a:rPr lang="es-CO" sz="1500"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(Almuerzo Incluido en el nevado).</a:t>
            </a:r>
            <a:r>
              <a:rPr lang="es-CO" sz="1500" u="sng" dirty="0">
                <a:solidFill>
                  <a:srgbClr val="231F20"/>
                </a:solidFill>
                <a:effectLst/>
                <a:latin typeface="KGTurningTables"/>
                <a:ea typeface="Calibri" panose="020F0502020204030204" pitchFamily="34" charset="0"/>
                <a:cs typeface="KGTurningTables"/>
              </a:rPr>
              <a:t> </a:t>
            </a:r>
            <a:r>
              <a:rPr lang="es-CO" sz="1500" dirty="0">
                <a:solidFill>
                  <a:srgbClr val="231F20"/>
                </a:solidFill>
                <a:effectLst/>
                <a:latin typeface="KGTurningTables"/>
                <a:ea typeface="Calibri" panose="020F0502020204030204" pitchFamily="34" charset="0"/>
                <a:cs typeface="KGTurningTables"/>
              </a:rPr>
              <a:t>Apreciaremos </a:t>
            </a:r>
            <a:r>
              <a:rPr lang="es-CO" sz="1500" b="1" dirty="0">
                <a:solidFill>
                  <a:srgbClr val="231F20"/>
                </a:solidFill>
                <a:effectLst/>
                <a:latin typeface="KGTurningTables"/>
                <a:ea typeface="Calibri" panose="020F0502020204030204" pitchFamily="34" charset="0"/>
                <a:cs typeface="KGTurningTables"/>
              </a:rPr>
              <a:t>hermosos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231F20"/>
                </a:solidFill>
                <a:effectLst/>
                <a:latin typeface="KGTurningTables"/>
                <a:ea typeface="Calibri" panose="020F0502020204030204" pitchFamily="34" charset="0"/>
                <a:cs typeface="KGTurningTables"/>
              </a:rPr>
              <a:t>paisajes</a:t>
            </a:r>
            <a:r>
              <a:rPr lang="es-CO" sz="1500" dirty="0">
                <a:solidFill>
                  <a:srgbClr val="231F20"/>
                </a:solidFill>
                <a:effectLst/>
                <a:latin typeface="KGTurningTables"/>
                <a:ea typeface="Calibri" panose="020F0502020204030204" pitchFamily="34" charset="0"/>
                <a:cs typeface="KGTurningTables"/>
              </a:rPr>
              <a:t> y podremos jugar con la </a:t>
            </a:r>
            <a:r>
              <a:rPr lang="es-CO" sz="1500" b="1" dirty="0">
                <a:solidFill>
                  <a:srgbClr val="231F20"/>
                </a:solidFill>
                <a:effectLst/>
                <a:latin typeface="KGTurningTables"/>
                <a:ea typeface="Calibri" panose="020F0502020204030204" pitchFamily="34" charset="0"/>
                <a:cs typeface="KGTurningTables"/>
              </a:rPr>
              <a:t>nieve</a:t>
            </a:r>
            <a:r>
              <a:rPr lang="es-CO" sz="1500" dirty="0">
                <a:solidFill>
                  <a:srgbClr val="231F20"/>
                </a:solidFill>
                <a:effectLst/>
                <a:latin typeface="KGTurningTables"/>
                <a:ea typeface="Calibri" panose="020F0502020204030204" pitchFamily="34" charset="0"/>
                <a:cs typeface="KGTurningTables"/>
              </a:rPr>
              <a:t>, experiencia única. En la tarde Haremos una corta visita al casco </a:t>
            </a:r>
            <a:r>
              <a:rPr lang="es-CO" sz="1500" b="1" dirty="0">
                <a:solidFill>
                  <a:srgbClr val="7030A0"/>
                </a:solidFill>
                <a:effectLst/>
                <a:latin typeface="KGTurningTables"/>
                <a:ea typeface="Calibri" panose="020F0502020204030204" pitchFamily="34" charset="0"/>
                <a:cs typeface="KGTurningTables"/>
              </a:rPr>
              <a:t>histórico</a:t>
            </a:r>
            <a:r>
              <a:rPr lang="es-CO" sz="1500" dirty="0">
                <a:solidFill>
                  <a:srgbClr val="231F20"/>
                </a:solidFill>
                <a:effectLst/>
                <a:latin typeface="KGTurningTables"/>
                <a:ea typeface="Calibri" panose="020F0502020204030204" pitchFamily="34" charset="0"/>
                <a:cs typeface="KGTurningTables"/>
              </a:rPr>
              <a:t> de </a:t>
            </a:r>
            <a:r>
              <a:rPr lang="es-CO" sz="1500" b="1" dirty="0">
                <a:solidFill>
                  <a:srgbClr val="7030A0"/>
                </a:solidFill>
                <a:effectLst/>
                <a:latin typeface="KGTurningTables"/>
                <a:ea typeface="Calibri" panose="020F0502020204030204" pitchFamily="34" charset="0"/>
                <a:cs typeface="KGTurningTables"/>
              </a:rPr>
              <a:t>Lugano</a:t>
            </a:r>
            <a:r>
              <a:rPr lang="es-CO" sz="1500" dirty="0">
                <a:solidFill>
                  <a:srgbClr val="231F20"/>
                </a:solidFill>
                <a:effectLst/>
                <a:latin typeface="KGTurningTables"/>
                <a:ea typeface="Calibri" panose="020F0502020204030204" pitchFamily="34" charset="0"/>
                <a:cs typeface="KGTurningTables"/>
              </a:rPr>
              <a:t> y luego partiremos hasta </a:t>
            </a:r>
            <a:r>
              <a:rPr lang="es-CO" sz="1500" b="1" dirty="0">
                <a:solidFill>
                  <a:srgbClr val="7030A0"/>
                </a:solidFill>
                <a:effectLst/>
                <a:latin typeface="KGTurningTables"/>
                <a:ea typeface="Calibri" panose="020F0502020204030204" pitchFamily="34" charset="0"/>
                <a:cs typeface="KGTurningTables"/>
              </a:rPr>
              <a:t>MILAN</a:t>
            </a:r>
            <a:r>
              <a:rPr lang="es-CO" sz="1500"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Alojamiento.</a:t>
            </a:r>
            <a:endParaRPr lang="es-CO" sz="1500" u="sng"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4" name="CuadroTexto 13">
            <a:extLst>
              <a:ext uri="{FF2B5EF4-FFF2-40B4-BE49-F238E27FC236}">
                <a16:creationId xmlns:a16="http://schemas.microsoft.com/office/drawing/2014/main" id="{BE88E5D2-5907-4FF5-84D0-28255818503C}"/>
              </a:ext>
            </a:extLst>
          </p:cNvPr>
          <p:cNvSpPr txBox="1"/>
          <p:nvPr/>
        </p:nvSpPr>
        <p:spPr>
          <a:xfrm>
            <a:off x="2666413" y="1030585"/>
            <a:ext cx="1602711" cy="369332"/>
          </a:xfrm>
          <a:prstGeom prst="rect">
            <a:avLst/>
          </a:prstGeom>
          <a:noFill/>
        </p:spPr>
        <p:txBody>
          <a:bodyPr wrap="square">
            <a:spAutoFit/>
          </a:bodyPr>
          <a:lstStyle/>
          <a:p>
            <a:r>
              <a:rPr lang="es-CO" b="1" dirty="0">
                <a:solidFill>
                  <a:srgbClr val="00B050"/>
                </a:solidFill>
                <a:latin typeface="Arial Narrow" panose="020B0606020202030204" pitchFamily="34" charset="0"/>
                <a:cs typeface="Arial" panose="020B0604020202020204" pitchFamily="34" charset="0"/>
              </a:rPr>
              <a:t>DÍA 12</a:t>
            </a:r>
            <a:r>
              <a:rPr lang="es-CO" sz="14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b="1" dirty="0">
                <a:solidFill>
                  <a:srgbClr val="1F4E79"/>
                </a:solidFill>
                <a:latin typeface="Arial Narrow" panose="020B0606020202030204" pitchFamily="34" charset="0"/>
                <a:cs typeface="Arial" panose="020B0604020202020204" pitchFamily="34" charset="0"/>
              </a:rPr>
              <a:t>junio 26 </a:t>
            </a:r>
            <a:endParaRPr lang="es-CO" dirty="0"/>
          </a:p>
        </p:txBody>
      </p:sp>
      <p:pic>
        <p:nvPicPr>
          <p:cNvPr id="17" name="Imagen 16">
            <a:extLst>
              <a:ext uri="{FF2B5EF4-FFF2-40B4-BE49-F238E27FC236}">
                <a16:creationId xmlns:a16="http://schemas.microsoft.com/office/drawing/2014/main" id="{A8A2084B-0C92-4E96-8868-222803F4089D}"/>
              </a:ext>
            </a:extLst>
          </p:cNvPr>
          <p:cNvPicPr>
            <a:picLocks noChangeAspect="1"/>
          </p:cNvPicPr>
          <p:nvPr/>
        </p:nvPicPr>
        <p:blipFill rotWithShape="1">
          <a:blip r:embed="rId2"/>
          <a:srcRect t="64221" r="63691" b="4570"/>
          <a:stretch/>
        </p:blipFill>
        <p:spPr>
          <a:xfrm rot="5400000" flipH="1">
            <a:off x="8294332" y="1437959"/>
            <a:ext cx="462609" cy="418380"/>
          </a:xfrm>
          <a:prstGeom prst="rect">
            <a:avLst/>
          </a:prstGeom>
        </p:spPr>
      </p:pic>
    </p:spTree>
    <p:extLst>
      <p:ext uri="{BB962C8B-B14F-4D97-AF65-F5344CB8AC3E}">
        <p14:creationId xmlns:p14="http://schemas.microsoft.com/office/powerpoint/2010/main" val="3929533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7220076-3490-4E95-B1FA-DD69F925B7E2}"/>
              </a:ext>
            </a:extLst>
          </p:cNvPr>
          <p:cNvPicPr>
            <a:picLocks noChangeAspect="1"/>
          </p:cNvPicPr>
          <p:nvPr/>
        </p:nvPicPr>
        <p:blipFill>
          <a:blip r:embed="rId2"/>
          <a:stretch>
            <a:fillRect/>
          </a:stretch>
        </p:blipFill>
        <p:spPr>
          <a:xfrm>
            <a:off x="8167196" y="1548578"/>
            <a:ext cx="475993" cy="475993"/>
          </a:xfrm>
          <a:prstGeom prst="rect">
            <a:avLst/>
          </a:prstGeom>
        </p:spPr>
      </p:pic>
      <p:pic>
        <p:nvPicPr>
          <p:cNvPr id="9" name="Picture 2" descr="174,099 Luna Azul Imágenes y Fotos - 123RF">
            <a:extLst>
              <a:ext uri="{FF2B5EF4-FFF2-40B4-BE49-F238E27FC236}">
                <a16:creationId xmlns:a16="http://schemas.microsoft.com/office/drawing/2014/main" id="{B3AF781E-C198-4527-9EC7-8EB4EE8D5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4074" y="5067141"/>
            <a:ext cx="369332" cy="369332"/>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4AC63463-39C0-4E86-8B1F-1E7E92F24F87}"/>
              </a:ext>
            </a:extLst>
          </p:cNvPr>
          <p:cNvSpPr txBox="1"/>
          <p:nvPr/>
        </p:nvSpPr>
        <p:spPr>
          <a:xfrm>
            <a:off x="535774" y="1246343"/>
            <a:ext cx="7496702" cy="861774"/>
          </a:xfrm>
          <a:prstGeom prst="rect">
            <a:avLst/>
          </a:prstGeom>
          <a:noFill/>
        </p:spPr>
        <p:txBody>
          <a:bodyPr wrap="square">
            <a:spAutoFit/>
          </a:bodyPr>
          <a:lstStyle/>
          <a:p>
            <a:pPr algn="ctr">
              <a:tabLst>
                <a:tab pos="590550" algn="l"/>
              </a:tabLst>
            </a:pPr>
            <a:r>
              <a:rPr lang="es-ES" sz="20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a:t>
            </a:r>
            <a:r>
              <a:rPr lang="es-MX" sz="1500" dirty="0">
                <a:solidFill>
                  <a:srgbClr val="231F20"/>
                </a:solidFill>
                <a:effectLst/>
                <a:latin typeface="KGTurningTables"/>
                <a:ea typeface="Calibri" panose="020F0502020204030204" pitchFamily="34" charset="0"/>
                <a:cs typeface="KGTurningTables"/>
              </a:rPr>
              <a:t>Visitaremos Milán, la </a:t>
            </a:r>
            <a:r>
              <a:rPr lang="es-CO" sz="1500" b="1" dirty="0">
                <a:solidFill>
                  <a:srgbClr val="7030A0"/>
                </a:solidFill>
                <a:effectLst/>
                <a:latin typeface="KGTurningTables"/>
                <a:ea typeface="Calibri" panose="020F0502020204030204" pitchFamily="34" charset="0"/>
                <a:cs typeface="KGTurningTables"/>
              </a:rPr>
              <a:t>Plaza</a:t>
            </a:r>
            <a:r>
              <a:rPr lang="es-CO" sz="1500" b="1"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del</a:t>
            </a:r>
            <a:r>
              <a:rPr lang="es-CO" sz="1500" b="1"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Duomo</a:t>
            </a:r>
            <a:r>
              <a:rPr lang="es-CO" sz="1500" b="1" dirty="0">
                <a:solidFill>
                  <a:srgbClr val="231F20"/>
                </a:solidFill>
                <a:effectLst/>
                <a:latin typeface="KGTurningTables"/>
                <a:ea typeface="Calibri" panose="020F0502020204030204" pitchFamily="34" charset="0"/>
                <a:cs typeface="KGTurningTables"/>
              </a:rPr>
              <a:t> </a:t>
            </a:r>
            <a:r>
              <a:rPr lang="es-MX" sz="1500" dirty="0">
                <a:solidFill>
                  <a:srgbClr val="231F20"/>
                </a:solidFill>
                <a:effectLst/>
                <a:latin typeface="KGTurningTables"/>
                <a:ea typeface="Calibri" panose="020F0502020204030204" pitchFamily="34" charset="0"/>
                <a:cs typeface="KGTurningTables"/>
              </a:rPr>
              <a:t>con su Catedral gótica, las </a:t>
            </a:r>
            <a:r>
              <a:rPr lang="es-CO" sz="1500" b="1" dirty="0">
                <a:solidFill>
                  <a:srgbClr val="7030A0"/>
                </a:solidFill>
                <a:effectLst/>
                <a:latin typeface="KGTurningTables"/>
                <a:ea typeface="Calibri" panose="020F0502020204030204" pitchFamily="34" charset="0"/>
                <a:cs typeface="KGTurningTables"/>
              </a:rPr>
              <a:t>Galerías</a:t>
            </a:r>
            <a:r>
              <a:rPr lang="es-CO" sz="1500" b="1"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b="1"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Vittorio</a:t>
            </a:r>
            <a:r>
              <a:rPr lang="es-CO" sz="1500" b="1"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Emmanuelle</a:t>
            </a:r>
            <a:r>
              <a:rPr lang="es-MX" sz="1500" dirty="0">
                <a:solidFill>
                  <a:srgbClr val="231F20"/>
                </a:solidFill>
                <a:effectLst/>
                <a:latin typeface="KGTurningTables"/>
                <a:ea typeface="Calibri" panose="020F0502020204030204" pitchFamily="34" charset="0"/>
                <a:cs typeface="KGTurningTables"/>
              </a:rPr>
              <a:t> y el </a:t>
            </a:r>
            <a:r>
              <a:rPr lang="es-CO" sz="1500" b="1" dirty="0">
                <a:solidFill>
                  <a:srgbClr val="7030A0"/>
                </a:solidFill>
                <a:effectLst/>
                <a:latin typeface="KGTurningTables"/>
                <a:ea typeface="Calibri" panose="020F0502020204030204" pitchFamily="34" charset="0"/>
                <a:cs typeface="KGTurningTables"/>
              </a:rPr>
              <a:t>teatro</a:t>
            </a:r>
            <a:r>
              <a:rPr lang="es-MX" sz="1500" b="1" dirty="0">
                <a:solidFill>
                  <a:srgbClr val="231F20"/>
                </a:solidFill>
                <a:effectLst/>
                <a:latin typeface="KGTurningTables"/>
                <a:ea typeface="Calibri" panose="020F0502020204030204" pitchFamily="34" charset="0"/>
                <a:cs typeface="KGTurningTables"/>
              </a:rPr>
              <a:t> de </a:t>
            </a:r>
            <a:r>
              <a:rPr lang="es-CO" sz="1500" b="1" dirty="0">
                <a:solidFill>
                  <a:srgbClr val="7030A0"/>
                </a:solidFill>
                <a:effectLst/>
                <a:latin typeface="KGTurningTables"/>
                <a:ea typeface="Calibri" panose="020F0502020204030204" pitchFamily="34" charset="0"/>
                <a:cs typeface="KGTurningTables"/>
              </a:rPr>
              <a:t>la</a:t>
            </a:r>
            <a:r>
              <a:rPr lang="es-CO" sz="1500" b="1"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Scala</a:t>
            </a:r>
            <a:r>
              <a:rPr lang="es-MX" sz="1500" dirty="0">
                <a:solidFill>
                  <a:srgbClr val="231F20"/>
                </a:solidFill>
                <a:effectLst/>
                <a:latin typeface="KGTurningTables"/>
                <a:ea typeface="Calibri" panose="020F0502020204030204" pitchFamily="34" charset="0"/>
                <a:cs typeface="KGTurningTables"/>
              </a:rPr>
              <a:t>. La Capital Mundial de la moda nos sorprenderá con su encanto y exquisitez. Tendrás tiempo para que enloquezcas haciendo compras</a:t>
            </a:r>
            <a:r>
              <a:rPr lang="es-CO" sz="1500" b="1" dirty="0">
                <a:solidFill>
                  <a:srgbClr val="7030A0"/>
                </a:solidFill>
                <a:effectLst/>
                <a:latin typeface="KGTurningTables"/>
                <a:ea typeface="Calibri" panose="020F0502020204030204" pitchFamily="34" charset="0"/>
                <a:cs typeface="KGTurningTables"/>
              </a:rPr>
              <a:t>.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ABDF5074-F71C-4DA8-B60F-61FF50F25FC2}"/>
              </a:ext>
            </a:extLst>
          </p:cNvPr>
          <p:cNvSpPr txBox="1"/>
          <p:nvPr/>
        </p:nvSpPr>
        <p:spPr>
          <a:xfrm>
            <a:off x="2786089" y="950291"/>
            <a:ext cx="3714044" cy="369332"/>
          </a:xfrm>
          <a:prstGeom prst="rect">
            <a:avLst/>
          </a:prstGeom>
          <a:noFill/>
        </p:spPr>
        <p:txBody>
          <a:bodyPr wrap="square">
            <a:spAutoFit/>
          </a:bodyPr>
          <a:lstStyle/>
          <a:p>
            <a:pPr algn="just">
              <a:tabLst>
                <a:tab pos="590550" algn="l"/>
              </a:tabLst>
            </a:pPr>
            <a:r>
              <a:rPr lang="es-CO" b="1" dirty="0">
                <a:solidFill>
                  <a:srgbClr val="00B050"/>
                </a:solidFill>
                <a:latin typeface="Arial Narrow" panose="020B0606020202030204" pitchFamily="34" charset="0"/>
                <a:cs typeface="Arial" panose="020B0604020202020204" pitchFamily="34" charset="0"/>
              </a:rPr>
              <a:t>DÍA 13</a:t>
            </a:r>
            <a:r>
              <a:rPr lang="es-CO" sz="14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b="1" dirty="0">
                <a:solidFill>
                  <a:srgbClr val="1F4E79"/>
                </a:solidFill>
                <a:latin typeface="Arial Narrow" panose="020B0606020202030204" pitchFamily="34" charset="0"/>
                <a:cs typeface="Arial" panose="020B0604020202020204" pitchFamily="34" charset="0"/>
              </a:rPr>
              <a:t>junio 27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MILAN - VERONA </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3" name="Imagen 12">
            <a:extLst>
              <a:ext uri="{FF2B5EF4-FFF2-40B4-BE49-F238E27FC236}">
                <a16:creationId xmlns:a16="http://schemas.microsoft.com/office/drawing/2014/main" id="{F03BEC02-5EB9-4217-922C-9153947A14A9}"/>
              </a:ext>
            </a:extLst>
          </p:cNvPr>
          <p:cNvPicPr>
            <a:picLocks noChangeAspect="1"/>
          </p:cNvPicPr>
          <p:nvPr/>
        </p:nvPicPr>
        <p:blipFill rotWithShape="1">
          <a:blip r:embed="rId4"/>
          <a:srcRect l="10287"/>
          <a:stretch/>
        </p:blipFill>
        <p:spPr>
          <a:xfrm>
            <a:off x="953318" y="2245825"/>
            <a:ext cx="3795192" cy="2821316"/>
          </a:xfrm>
          <a:prstGeom prst="rect">
            <a:avLst/>
          </a:prstGeom>
          <a:solidFill>
            <a:schemeClr val="accent5">
              <a:lumMod val="75000"/>
            </a:schemeClr>
          </a:solidFill>
          <a:ln w="38100" cmpd="dbl">
            <a:solidFill>
              <a:schemeClr val="accent1">
                <a:lumMod val="75000"/>
              </a:schemeClr>
            </a:solidFill>
          </a:ln>
        </p:spPr>
      </p:pic>
      <p:sp>
        <p:nvSpPr>
          <p:cNvPr id="14" name="CuadroTexto 13">
            <a:extLst>
              <a:ext uri="{FF2B5EF4-FFF2-40B4-BE49-F238E27FC236}">
                <a16:creationId xmlns:a16="http://schemas.microsoft.com/office/drawing/2014/main" id="{E96BA983-B533-448D-A6AC-47D967000C6E}"/>
              </a:ext>
            </a:extLst>
          </p:cNvPr>
          <p:cNvSpPr txBox="1"/>
          <p:nvPr/>
        </p:nvSpPr>
        <p:spPr>
          <a:xfrm>
            <a:off x="455260" y="5163871"/>
            <a:ext cx="6837915" cy="1015663"/>
          </a:xfrm>
          <a:prstGeom prst="rect">
            <a:avLst/>
          </a:prstGeom>
          <a:noFill/>
        </p:spPr>
        <p:txBody>
          <a:bodyPr wrap="square">
            <a:spAutoFit/>
          </a:bodyPr>
          <a:lstStyle/>
          <a:p>
            <a:pPr algn="ctr"/>
            <a:r>
              <a:rPr lang="es-CO" sz="1500" b="1" dirty="0">
                <a:solidFill>
                  <a:srgbClr val="231F20"/>
                </a:solidFill>
                <a:effectLst/>
                <a:latin typeface="KGTurningTables"/>
                <a:ea typeface="Calibri" panose="020F0502020204030204" pitchFamily="34" charset="0"/>
                <a:cs typeface="KGTurningTables"/>
              </a:rPr>
              <a:t>Al atardecer </a:t>
            </a:r>
            <a:r>
              <a:rPr lang="es-CO" sz="1500" dirty="0">
                <a:solidFill>
                  <a:srgbClr val="231F20"/>
                </a:solidFill>
                <a:latin typeface="KGTurningTables"/>
                <a:ea typeface="Calibri" panose="020F0502020204030204" pitchFamily="34" charset="0"/>
                <a:cs typeface="KGTurningTables"/>
              </a:rPr>
              <a:t>v</a:t>
            </a:r>
            <a:r>
              <a:rPr lang="es-CO" sz="1500" dirty="0">
                <a:solidFill>
                  <a:srgbClr val="231F20"/>
                </a:solidFill>
                <a:effectLst/>
                <a:latin typeface="KGTurningTables"/>
                <a:ea typeface="Calibri" panose="020F0502020204030204" pitchFamily="34" charset="0"/>
                <a:cs typeface="KGTurningTables"/>
              </a:rPr>
              <a:t>isitaremos </a:t>
            </a:r>
            <a:r>
              <a:rPr lang="es-CO" sz="1500" b="1" dirty="0">
                <a:solidFill>
                  <a:srgbClr val="7030A0"/>
                </a:solidFill>
                <a:effectLst/>
                <a:latin typeface="KGTurningTables"/>
                <a:ea typeface="Calibri" panose="020F0502020204030204" pitchFamily="34" charset="0"/>
                <a:cs typeface="KGTurningTables"/>
              </a:rPr>
              <a:t>VERONA</a:t>
            </a:r>
            <a:r>
              <a:rPr lang="es-CO" sz="1500" dirty="0">
                <a:solidFill>
                  <a:srgbClr val="231F20"/>
                </a:solidFill>
                <a:effectLst/>
                <a:latin typeface="KGTurningTables"/>
                <a:ea typeface="Calibri" panose="020F0502020204030204" pitchFamily="34" charset="0"/>
                <a:cs typeface="KGTurningTables"/>
              </a:rPr>
              <a:t>, ciudad antigua construida sobre el serpenteante río Adigio. Es famosa por ser el escenario de </a:t>
            </a:r>
            <a:r>
              <a:rPr lang="es-CO" sz="1500" b="1" dirty="0">
                <a:solidFill>
                  <a:srgbClr val="231F20"/>
                </a:solidFill>
                <a:effectLst/>
                <a:latin typeface="KGTurningTables"/>
                <a:ea typeface="Calibri" panose="020F0502020204030204" pitchFamily="34" charset="0"/>
                <a:cs typeface="KGTurningTables"/>
              </a:rPr>
              <a:t>"</a:t>
            </a:r>
            <a:r>
              <a:rPr lang="es-CO" sz="1500" b="1" dirty="0">
                <a:solidFill>
                  <a:srgbClr val="7030A0"/>
                </a:solidFill>
                <a:effectLst/>
                <a:latin typeface="KGTurningTables"/>
                <a:ea typeface="Calibri" panose="020F0502020204030204" pitchFamily="34" charset="0"/>
                <a:cs typeface="KGTurningTables"/>
              </a:rPr>
              <a:t>Romeo</a:t>
            </a:r>
            <a:r>
              <a:rPr lang="es-CO" sz="1500" b="1" dirty="0">
                <a:solidFill>
                  <a:srgbClr val="231F20"/>
                </a:solidFill>
                <a:effectLst/>
                <a:latin typeface="KGTurningTables"/>
                <a:ea typeface="Calibri" panose="020F0502020204030204" pitchFamily="34" charset="0"/>
                <a:cs typeface="KGTurningTables"/>
              </a:rPr>
              <a:t> y </a:t>
            </a:r>
            <a:r>
              <a:rPr lang="es-CO" sz="1500" b="1" dirty="0">
                <a:solidFill>
                  <a:srgbClr val="7030A0"/>
                </a:solidFill>
                <a:effectLst/>
                <a:latin typeface="KGTurningTables"/>
                <a:ea typeface="Calibri" panose="020F0502020204030204" pitchFamily="34" charset="0"/>
                <a:cs typeface="KGTurningTables"/>
              </a:rPr>
              <a:t>Julieta</a:t>
            </a:r>
            <a:r>
              <a:rPr lang="es-CO" sz="1500" b="1" dirty="0">
                <a:solidFill>
                  <a:srgbClr val="231F20"/>
                </a:solidFill>
                <a:effectLst/>
                <a:latin typeface="KGTurningTables"/>
                <a:ea typeface="Calibri" panose="020F0502020204030204" pitchFamily="34" charset="0"/>
                <a:cs typeface="KGTurningTables"/>
              </a:rPr>
              <a:t>"</a:t>
            </a:r>
            <a:r>
              <a:rPr lang="es-CO" sz="1500" dirty="0">
                <a:solidFill>
                  <a:srgbClr val="231F20"/>
                </a:solidFill>
                <a:effectLst/>
                <a:latin typeface="KGTurningTables"/>
                <a:ea typeface="Calibri" panose="020F0502020204030204" pitchFamily="34" charset="0"/>
                <a:cs typeface="KGTurningTables"/>
              </a:rPr>
              <a:t> de Shakespeare. Conoceremos el balcón de julieta y podrás sentir de cerca este eterno amor medieval. </a:t>
            </a:r>
            <a:r>
              <a:rPr lang="es-CO" sz="1500" b="1" u="sng" dirty="0">
                <a:solidFill>
                  <a:srgbClr val="231F20"/>
                </a:solidFill>
                <a:effectLst/>
                <a:latin typeface="KGTurningTables"/>
                <a:ea typeface="Calibri" panose="020F0502020204030204" pitchFamily="34" charset="0"/>
                <a:cs typeface="KGTurningTables"/>
              </a:rPr>
              <a:t>Cena y Alojamiento en Verona.</a:t>
            </a:r>
            <a:endParaRPr lang="es-CO" sz="1500" u="sng" dirty="0"/>
          </a:p>
        </p:txBody>
      </p:sp>
      <p:pic>
        <p:nvPicPr>
          <p:cNvPr id="15" name="Imagen 14">
            <a:extLst>
              <a:ext uri="{FF2B5EF4-FFF2-40B4-BE49-F238E27FC236}">
                <a16:creationId xmlns:a16="http://schemas.microsoft.com/office/drawing/2014/main" id="{D57C9A8D-0984-42E4-9CCB-1CD94D15F67C}"/>
              </a:ext>
            </a:extLst>
          </p:cNvPr>
          <p:cNvPicPr>
            <a:picLocks noChangeAspect="1"/>
          </p:cNvPicPr>
          <p:nvPr/>
        </p:nvPicPr>
        <p:blipFill rotWithShape="1">
          <a:blip r:embed="rId5"/>
          <a:srcRect r="19186"/>
          <a:stretch/>
        </p:blipFill>
        <p:spPr>
          <a:xfrm>
            <a:off x="4986461" y="2259277"/>
            <a:ext cx="3428779" cy="2828543"/>
          </a:xfrm>
          <a:prstGeom prst="rect">
            <a:avLst/>
          </a:prstGeom>
          <a:solidFill>
            <a:schemeClr val="accent5">
              <a:lumMod val="75000"/>
            </a:schemeClr>
          </a:solidFill>
          <a:ln w="38100" cmpd="dbl">
            <a:solidFill>
              <a:schemeClr val="accent1">
                <a:lumMod val="75000"/>
              </a:schemeClr>
            </a:solidFill>
          </a:ln>
        </p:spPr>
      </p:pic>
      <p:pic>
        <p:nvPicPr>
          <p:cNvPr id="16" name="Imagen 15">
            <a:extLst>
              <a:ext uri="{FF2B5EF4-FFF2-40B4-BE49-F238E27FC236}">
                <a16:creationId xmlns:a16="http://schemas.microsoft.com/office/drawing/2014/main" id="{15D252E3-3C5C-4BDC-B13E-7EAAB24DD641}"/>
              </a:ext>
            </a:extLst>
          </p:cNvPr>
          <p:cNvPicPr>
            <a:picLocks noChangeAspect="1"/>
          </p:cNvPicPr>
          <p:nvPr/>
        </p:nvPicPr>
        <p:blipFill>
          <a:blip r:embed="rId6"/>
          <a:stretch>
            <a:fillRect/>
          </a:stretch>
        </p:blipFill>
        <p:spPr>
          <a:xfrm rot="20140736">
            <a:off x="6857897" y="685688"/>
            <a:ext cx="689254" cy="569511"/>
          </a:xfrm>
          <a:prstGeom prst="rect">
            <a:avLst/>
          </a:prstGeom>
        </p:spPr>
      </p:pic>
      <p:pic>
        <p:nvPicPr>
          <p:cNvPr id="17" name="Imagen 16">
            <a:extLst>
              <a:ext uri="{FF2B5EF4-FFF2-40B4-BE49-F238E27FC236}">
                <a16:creationId xmlns:a16="http://schemas.microsoft.com/office/drawing/2014/main" id="{3834D704-1959-4C25-BDEE-B77A3A4DD7B0}"/>
              </a:ext>
            </a:extLst>
          </p:cNvPr>
          <p:cNvPicPr>
            <a:picLocks noChangeAspect="1"/>
          </p:cNvPicPr>
          <p:nvPr/>
        </p:nvPicPr>
        <p:blipFill rotWithShape="1">
          <a:blip r:embed="rId7"/>
          <a:srcRect l="15414" t="24066" r="15883" b="29914"/>
          <a:stretch/>
        </p:blipFill>
        <p:spPr>
          <a:xfrm rot="20492106">
            <a:off x="7347585" y="5252233"/>
            <a:ext cx="630480" cy="446064"/>
          </a:xfrm>
          <a:prstGeom prst="rect">
            <a:avLst/>
          </a:prstGeom>
        </p:spPr>
      </p:pic>
      <p:pic>
        <p:nvPicPr>
          <p:cNvPr id="19" name="Imagen 18">
            <a:extLst>
              <a:ext uri="{FF2B5EF4-FFF2-40B4-BE49-F238E27FC236}">
                <a16:creationId xmlns:a16="http://schemas.microsoft.com/office/drawing/2014/main" id="{DC42E1B8-A150-4250-8F3D-F43F0F35B651}"/>
              </a:ext>
            </a:extLst>
          </p:cNvPr>
          <p:cNvPicPr>
            <a:picLocks noChangeAspect="1"/>
          </p:cNvPicPr>
          <p:nvPr/>
        </p:nvPicPr>
        <p:blipFill>
          <a:blip r:embed="rId8"/>
          <a:stretch>
            <a:fillRect/>
          </a:stretch>
        </p:blipFill>
        <p:spPr>
          <a:xfrm>
            <a:off x="6449202" y="6009431"/>
            <a:ext cx="919600" cy="435298"/>
          </a:xfrm>
          <a:prstGeom prst="rect">
            <a:avLst/>
          </a:prstGeom>
        </p:spPr>
      </p:pic>
      <p:pic>
        <p:nvPicPr>
          <p:cNvPr id="18"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55DCC222-4787-432A-8316-6E211556C16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149" t="1976" r="4925" b="6172"/>
          <a:stretch/>
        </p:blipFill>
        <p:spPr bwMode="auto">
          <a:xfrm>
            <a:off x="341063" y="2311001"/>
            <a:ext cx="519361" cy="641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036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174,099 Luna Azul Imágenes y Fotos - 123RF">
            <a:extLst>
              <a:ext uri="{FF2B5EF4-FFF2-40B4-BE49-F238E27FC236}">
                <a16:creationId xmlns:a16="http://schemas.microsoft.com/office/drawing/2014/main" id="{B3AF781E-C198-4527-9EC7-8EB4EE8D5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6724" y="438927"/>
            <a:ext cx="267252" cy="267252"/>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39F8BD0F-C444-48C7-B2C9-107B9F1089C4}"/>
              </a:ext>
            </a:extLst>
          </p:cNvPr>
          <p:cNvSpPr txBox="1"/>
          <p:nvPr/>
        </p:nvSpPr>
        <p:spPr>
          <a:xfrm>
            <a:off x="2871775" y="916472"/>
            <a:ext cx="1619428" cy="369332"/>
          </a:xfrm>
          <a:prstGeom prst="rect">
            <a:avLst/>
          </a:prstGeom>
          <a:noFill/>
        </p:spPr>
        <p:txBody>
          <a:bodyPr wrap="square">
            <a:spAutoFit/>
          </a:bodyPr>
          <a:lstStyle/>
          <a:p>
            <a:pPr algn="just">
              <a:tabLst>
                <a:tab pos="590550" algn="l"/>
              </a:tabLst>
            </a:pPr>
            <a:r>
              <a:rPr lang="es-CO" b="1" dirty="0">
                <a:solidFill>
                  <a:srgbClr val="00B050"/>
                </a:solidFill>
                <a:latin typeface="Arial Narrow" panose="020B0606020202030204" pitchFamily="34" charset="0"/>
                <a:cs typeface="Arial" panose="020B0604020202020204" pitchFamily="34" charset="0"/>
              </a:rPr>
              <a:t>DÍA 14, </a:t>
            </a:r>
            <a:r>
              <a:rPr lang="es-CO" b="1" dirty="0">
                <a:solidFill>
                  <a:srgbClr val="1F4E79"/>
                </a:solidFill>
                <a:latin typeface="Arial Narrow" panose="020B0606020202030204" pitchFamily="34" charset="0"/>
                <a:cs typeface="Arial" panose="020B0604020202020204" pitchFamily="34" charset="0"/>
              </a:rPr>
              <a:t>junio 28</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CuadroTexto 16">
            <a:extLst>
              <a:ext uri="{FF2B5EF4-FFF2-40B4-BE49-F238E27FC236}">
                <a16:creationId xmlns:a16="http://schemas.microsoft.com/office/drawing/2014/main" id="{BD2CE683-61EA-4743-B3DC-A7EF03E784A1}"/>
              </a:ext>
            </a:extLst>
          </p:cNvPr>
          <p:cNvSpPr txBox="1"/>
          <p:nvPr/>
        </p:nvSpPr>
        <p:spPr>
          <a:xfrm>
            <a:off x="4183312" y="1376437"/>
            <a:ext cx="4594633" cy="1323439"/>
          </a:xfrm>
          <a:prstGeom prst="rect">
            <a:avLst/>
          </a:prstGeom>
          <a:noFill/>
        </p:spPr>
        <p:txBody>
          <a:bodyPr wrap="square">
            <a:spAutoFit/>
          </a:bodyPr>
          <a:lstStyle/>
          <a:p>
            <a:pPr algn="ctr">
              <a:tabLst>
                <a:tab pos="590550" algn="l"/>
              </a:tabLst>
            </a:pPr>
            <a:r>
              <a:rPr lang="es-ES" sz="20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Partiremos </a:t>
            </a:r>
            <a:r>
              <a:rPr lang="es-CO" sz="1500" dirty="0">
                <a:solidFill>
                  <a:srgbClr val="231F20"/>
                </a:solidFill>
                <a:latin typeface="KGTurningTables"/>
                <a:ea typeface="Calibri" panose="020F0502020204030204" pitchFamily="34" charset="0"/>
                <a:cs typeface="KGTurningTables"/>
              </a:rPr>
              <a:t>a </a:t>
            </a:r>
            <a:r>
              <a:rPr lang="es-CO" sz="1500" dirty="0">
                <a:solidFill>
                  <a:srgbClr val="231F20"/>
                </a:solidFill>
                <a:effectLst/>
                <a:latin typeface="KGTurningTables"/>
                <a:ea typeface="Calibri" panose="020F0502020204030204" pitchFamily="34" charset="0"/>
                <a:cs typeface="KGTurningTables"/>
              </a:rPr>
              <a:t>Venecia. Navegaremos en </a:t>
            </a:r>
            <a:r>
              <a:rPr lang="es-CO" sz="1500" b="1" dirty="0">
                <a:solidFill>
                  <a:srgbClr val="7030A0"/>
                </a:solidFill>
                <a:effectLst/>
                <a:latin typeface="KGTurningTables"/>
                <a:ea typeface="Calibri" panose="020F0502020204030204" pitchFamily="34" charset="0"/>
                <a:cs typeface="KGTurningTables"/>
              </a:rPr>
              <a:t>Vaporetto</a:t>
            </a:r>
            <a:r>
              <a:rPr lang="es-CO" sz="1500" dirty="0">
                <a:solidFill>
                  <a:srgbClr val="231F20"/>
                </a:solidFill>
                <a:effectLst/>
                <a:latin typeface="KGTurningTables"/>
                <a:ea typeface="Calibri" panose="020F0502020204030204" pitchFamily="34" charset="0"/>
                <a:cs typeface="KGTurningTables"/>
              </a:rPr>
              <a:t> a través de la </a:t>
            </a:r>
            <a:r>
              <a:rPr lang="es-CO" sz="1500" b="1" dirty="0">
                <a:solidFill>
                  <a:srgbClr val="7030A0"/>
                </a:solidFill>
                <a:effectLst/>
                <a:latin typeface="KGTurningTables"/>
                <a:ea typeface="Calibri" panose="020F0502020204030204" pitchFamily="34" charset="0"/>
                <a:cs typeface="KGTurningTables"/>
              </a:rPr>
              <a:t>laguna Veneciana</a:t>
            </a:r>
            <a:r>
              <a:rPr lang="es-CO" sz="1500" dirty="0">
                <a:solidFill>
                  <a:srgbClr val="231F20"/>
                </a:solidFill>
                <a:effectLst/>
                <a:latin typeface="KGTurningTables"/>
                <a:ea typeface="Calibri" panose="020F0502020204030204" pitchFamily="34" charset="0"/>
                <a:cs typeface="KGTurningTables"/>
              </a:rPr>
              <a:t>; única en el mundo. Empezaremos nuestra visita panorámica por la Plaza de San marcos donde se reúne el arte griego, medieval, bizantino y veneciano.</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89657C8A-6D5B-4B37-9E73-8232E726D43C}"/>
              </a:ext>
            </a:extLst>
          </p:cNvPr>
          <p:cNvSpPr txBox="1"/>
          <p:nvPr/>
        </p:nvSpPr>
        <p:spPr>
          <a:xfrm>
            <a:off x="359914" y="5151941"/>
            <a:ext cx="7646795" cy="1015663"/>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Visitaremos la </a:t>
            </a:r>
            <a:r>
              <a:rPr lang="es-CO" sz="1500" b="1" dirty="0">
                <a:solidFill>
                  <a:srgbClr val="7030A0"/>
                </a:solidFill>
                <a:effectLst/>
                <a:latin typeface="KGTurningTables"/>
                <a:ea typeface="Calibri" panose="020F0502020204030204" pitchFamily="34" charset="0"/>
                <a:cs typeface="KGTurningTables"/>
              </a:rPr>
              <a:t>Basílica de San Marcos, la Torre del Reloj, el Puente de los Suspiros, Campanillee, y el Palacio Ducal; </a:t>
            </a:r>
            <a:r>
              <a:rPr lang="es-CO" sz="1500" dirty="0">
                <a:solidFill>
                  <a:srgbClr val="231F20"/>
                </a:solidFill>
                <a:effectLst/>
                <a:latin typeface="KGTurningTables"/>
                <a:ea typeface="Calibri" panose="020F0502020204030204" pitchFamily="34" charset="0"/>
                <a:cs typeface="KGTurningTables"/>
              </a:rPr>
              <a:t>no podrá faltar</a:t>
            </a:r>
            <a:r>
              <a:rPr lang="es-CO" sz="1500" b="1" dirty="0">
                <a:solidFill>
                  <a:srgbClr val="7030A0"/>
                </a:solidFill>
                <a:effectLst/>
                <a:latin typeface="KGTurningTables"/>
                <a:ea typeface="Calibri" panose="020F0502020204030204" pitchFamily="34" charset="0"/>
                <a:cs typeface="KGTurningTables"/>
              </a:rPr>
              <a:t> la fábrica de Cristal de Murano.</a:t>
            </a:r>
            <a:r>
              <a:rPr lang="es-CO" sz="1500" dirty="0">
                <a:solidFill>
                  <a:srgbClr val="231F20"/>
                </a:solidFill>
                <a:effectLst/>
                <a:latin typeface="KGTurningTables"/>
                <a:ea typeface="Calibri" panose="020F0502020204030204" pitchFamily="34" charset="0"/>
                <a:cs typeface="KGTurningTables"/>
              </a:rPr>
              <a:t> Disfrutaremos de un paseo en Góndola en el que podremos admirar sus magníficos canales y entender la belleza de la </a:t>
            </a:r>
            <a:r>
              <a:rPr lang="es-CO" sz="1500" b="1" dirty="0">
                <a:solidFill>
                  <a:srgbClr val="7030A0"/>
                </a:solidFill>
                <a:effectLst/>
                <a:latin typeface="KGTurningTables"/>
                <a:ea typeface="Calibri" panose="020F0502020204030204" pitchFamily="34" charset="0"/>
                <a:cs typeface="KGTurningTables"/>
              </a:rPr>
              <a:t>gran Venecia y sus 118 islas</a:t>
            </a:r>
            <a:r>
              <a:rPr lang="es-CO" sz="1500"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Cena y Alojamiento.</a:t>
            </a:r>
            <a:endParaRPr lang="es-CO" sz="1500" u="sng" dirty="0"/>
          </a:p>
        </p:txBody>
      </p:sp>
      <p:pic>
        <p:nvPicPr>
          <p:cNvPr id="2050" name="Picture 2" descr="Plaza San Marcos - Banco de fotos e imágenes de stock - iStock">
            <a:extLst>
              <a:ext uri="{FF2B5EF4-FFF2-40B4-BE49-F238E27FC236}">
                <a16:creationId xmlns:a16="http://schemas.microsoft.com/office/drawing/2014/main" id="{E70C6FF2-AA71-4E16-8878-A951D91702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837"/>
          <a:stretch/>
        </p:blipFill>
        <p:spPr bwMode="auto">
          <a:xfrm>
            <a:off x="4495205" y="2768885"/>
            <a:ext cx="4006725" cy="2340164"/>
          </a:xfrm>
          <a:prstGeom prst="rect">
            <a:avLst/>
          </a:prstGeom>
          <a:solidFill>
            <a:schemeClr val="accent5">
              <a:lumMod val="75000"/>
            </a:schemeClr>
          </a:solidFill>
          <a:ln w="38100" cmpd="dbl">
            <a:solidFill>
              <a:schemeClr val="accent1">
                <a:lumMod val="75000"/>
              </a:schemeClr>
            </a:solidFill>
          </a:ln>
        </p:spPr>
      </p:pic>
      <p:pic>
        <p:nvPicPr>
          <p:cNvPr id="14" name="Picture 4" descr="Dibujo De Dos Globos Con Formas Del Corazón Ilustración del Vector -  Ilustración de rojo, trazado: 110900182">
            <a:extLst>
              <a:ext uri="{FF2B5EF4-FFF2-40B4-BE49-F238E27FC236}">
                <a16:creationId xmlns:a16="http://schemas.microsoft.com/office/drawing/2014/main" id="{3B1FAAAA-22C2-4983-981C-238259662A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498" t="8230" r="23128" b="4527"/>
          <a:stretch/>
        </p:blipFill>
        <p:spPr bwMode="auto">
          <a:xfrm>
            <a:off x="389035" y="2192044"/>
            <a:ext cx="621367" cy="10156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FAF06962-668E-4807-A781-522CE7F1FE71}"/>
              </a:ext>
            </a:extLst>
          </p:cNvPr>
          <p:cNvPicPr>
            <a:picLocks noChangeAspect="1"/>
          </p:cNvPicPr>
          <p:nvPr/>
        </p:nvPicPr>
        <p:blipFill rotWithShape="1">
          <a:blip r:embed="rId5"/>
          <a:srcRect l="12379" b="7098"/>
          <a:stretch/>
        </p:blipFill>
        <p:spPr>
          <a:xfrm rot="5400000">
            <a:off x="847104" y="1764388"/>
            <a:ext cx="3686188" cy="2931300"/>
          </a:xfrm>
          <a:prstGeom prst="rect">
            <a:avLst/>
          </a:prstGeom>
          <a:solidFill>
            <a:schemeClr val="accent5">
              <a:lumMod val="75000"/>
            </a:schemeClr>
          </a:solidFill>
          <a:ln w="38100" cmpd="dbl">
            <a:solidFill>
              <a:schemeClr val="accent1">
                <a:lumMod val="75000"/>
              </a:schemeClr>
            </a:solidFill>
          </a:ln>
        </p:spPr>
      </p:pic>
      <p:pic>
        <p:nvPicPr>
          <p:cNvPr id="19" name="Imagen 18">
            <a:extLst>
              <a:ext uri="{FF2B5EF4-FFF2-40B4-BE49-F238E27FC236}">
                <a16:creationId xmlns:a16="http://schemas.microsoft.com/office/drawing/2014/main" id="{1D62CE8A-B038-4378-80B0-24AD23A168AE}"/>
              </a:ext>
            </a:extLst>
          </p:cNvPr>
          <p:cNvPicPr>
            <a:picLocks noChangeAspect="1"/>
          </p:cNvPicPr>
          <p:nvPr/>
        </p:nvPicPr>
        <p:blipFill rotWithShape="1">
          <a:blip r:embed="rId6"/>
          <a:srcRect l="64942" t="66032" r="4380" b="6463"/>
          <a:stretch/>
        </p:blipFill>
        <p:spPr>
          <a:xfrm>
            <a:off x="8614697" y="5188819"/>
            <a:ext cx="326495" cy="292744"/>
          </a:xfrm>
          <a:prstGeom prst="rect">
            <a:avLst/>
          </a:prstGeom>
        </p:spPr>
      </p:pic>
      <p:pic>
        <p:nvPicPr>
          <p:cNvPr id="3" name="Imagen 2">
            <a:extLst>
              <a:ext uri="{FF2B5EF4-FFF2-40B4-BE49-F238E27FC236}">
                <a16:creationId xmlns:a16="http://schemas.microsoft.com/office/drawing/2014/main" id="{3FD45B0D-2D33-4C3C-852E-F831C677656A}"/>
              </a:ext>
            </a:extLst>
          </p:cNvPr>
          <p:cNvPicPr>
            <a:picLocks noChangeAspect="1"/>
          </p:cNvPicPr>
          <p:nvPr/>
        </p:nvPicPr>
        <p:blipFill rotWithShape="1">
          <a:blip r:embed="rId7"/>
          <a:srcRect b="14363"/>
          <a:stretch/>
        </p:blipFill>
        <p:spPr>
          <a:xfrm>
            <a:off x="4546131" y="1101138"/>
            <a:ext cx="683058" cy="321722"/>
          </a:xfrm>
          <a:prstGeom prst="rect">
            <a:avLst/>
          </a:prstGeom>
        </p:spPr>
      </p:pic>
      <p:sp>
        <p:nvSpPr>
          <p:cNvPr id="13" name="CuadroTexto 12">
            <a:extLst>
              <a:ext uri="{FF2B5EF4-FFF2-40B4-BE49-F238E27FC236}">
                <a16:creationId xmlns:a16="http://schemas.microsoft.com/office/drawing/2014/main" id="{49BAEA18-3F04-4FD4-89B0-108A19B43986}"/>
              </a:ext>
            </a:extLst>
          </p:cNvPr>
          <p:cNvSpPr txBox="1"/>
          <p:nvPr/>
        </p:nvSpPr>
        <p:spPr>
          <a:xfrm>
            <a:off x="5375767" y="1147561"/>
            <a:ext cx="2076417" cy="369332"/>
          </a:xfrm>
          <a:prstGeom prst="rect">
            <a:avLst/>
          </a:prstGeom>
          <a:noFill/>
        </p:spPr>
        <p:txBody>
          <a:bodyPr wrap="square">
            <a:spAutoFit/>
          </a:bodyPr>
          <a:lstStyle/>
          <a:p>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VERONA – VENECIA</a:t>
            </a:r>
            <a:endParaRPr lang="es-CO" dirty="0"/>
          </a:p>
        </p:txBody>
      </p:sp>
      <p:pic>
        <p:nvPicPr>
          <p:cNvPr id="15" name="Picture 2" descr="120 ideas de ESTAMPAR en 2021 | disenos de unas, reproducciones para la  habitación del bebé, arte para guardería">
            <a:extLst>
              <a:ext uri="{FF2B5EF4-FFF2-40B4-BE49-F238E27FC236}">
                <a16:creationId xmlns:a16="http://schemas.microsoft.com/office/drawing/2014/main" id="{A09BCFF7-90BF-4A83-A3FF-1040842B762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3948" t="9279" r="18587" b="23491"/>
          <a:stretch/>
        </p:blipFill>
        <p:spPr bwMode="auto">
          <a:xfrm>
            <a:off x="6958473" y="621063"/>
            <a:ext cx="493711" cy="491993"/>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n 17">
            <a:extLst>
              <a:ext uri="{FF2B5EF4-FFF2-40B4-BE49-F238E27FC236}">
                <a16:creationId xmlns:a16="http://schemas.microsoft.com/office/drawing/2014/main" id="{20A9FAC9-0C7A-4AC0-9464-730E244E45A9}"/>
              </a:ext>
            </a:extLst>
          </p:cNvPr>
          <p:cNvPicPr>
            <a:picLocks noChangeAspect="1"/>
          </p:cNvPicPr>
          <p:nvPr/>
        </p:nvPicPr>
        <p:blipFill>
          <a:blip r:embed="rId9"/>
          <a:stretch>
            <a:fillRect/>
          </a:stretch>
        </p:blipFill>
        <p:spPr>
          <a:xfrm>
            <a:off x="6860910" y="5929607"/>
            <a:ext cx="475993" cy="475993"/>
          </a:xfrm>
          <a:prstGeom prst="rect">
            <a:avLst/>
          </a:prstGeom>
        </p:spPr>
      </p:pic>
    </p:spTree>
    <p:extLst>
      <p:ext uri="{BB962C8B-B14F-4D97-AF65-F5344CB8AC3E}">
        <p14:creationId xmlns:p14="http://schemas.microsoft.com/office/powerpoint/2010/main" val="265791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2" descr="Ilustración de Estrella De Dibujos Animados y más Vectores Libres de  Derechos de Amarillo - Color - iStock">
            <a:extLst>
              <a:ext uri="{FF2B5EF4-FFF2-40B4-BE49-F238E27FC236}">
                <a16:creationId xmlns:a16="http://schemas.microsoft.com/office/drawing/2014/main" id="{19D687FE-03C4-4799-8559-52CC664DA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1782" y="1057323"/>
            <a:ext cx="365523" cy="3655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174,099 Luna Azul Imágenes y Fotos - 123RF">
            <a:extLst>
              <a:ext uri="{FF2B5EF4-FFF2-40B4-BE49-F238E27FC236}">
                <a16:creationId xmlns:a16="http://schemas.microsoft.com/office/drawing/2014/main" id="{B3AF781E-C198-4527-9EC7-8EB4EE8D5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0124" y="4958595"/>
            <a:ext cx="369332" cy="369332"/>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02C9BBE-2173-478D-A873-413027A892BB}"/>
              </a:ext>
            </a:extLst>
          </p:cNvPr>
          <p:cNvSpPr txBox="1"/>
          <p:nvPr/>
        </p:nvSpPr>
        <p:spPr>
          <a:xfrm>
            <a:off x="427767" y="1470919"/>
            <a:ext cx="8531689" cy="1031051"/>
          </a:xfrm>
          <a:prstGeom prst="rect">
            <a:avLst/>
          </a:prstGeom>
          <a:noFill/>
        </p:spPr>
        <p:txBody>
          <a:bodyPr wrap="square">
            <a:spAutoFit/>
          </a:bodyPr>
          <a:lstStyle/>
          <a:p>
            <a:pPr algn="ctr">
              <a:tabLst>
                <a:tab pos="590550" algn="l"/>
              </a:tabLst>
            </a:pPr>
            <a:r>
              <a:rPr lang="es-CO" sz="1600" b="1" dirty="0">
                <a:effectLst/>
                <a:latin typeface="Arial Narrow" panose="020B0606020202030204" pitchFamily="34" charset="0"/>
                <a:ea typeface="Times New Roman" panose="02020603050405020304" pitchFamily="18" charset="0"/>
                <a:cs typeface="Arial" panose="020B0604020202020204" pitchFamily="34" charset="0"/>
              </a:rPr>
              <a:t> </a:t>
            </a: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Partiremos a Florencia. Visitaremos la Catedral de </a:t>
            </a:r>
            <a:r>
              <a:rPr lang="es-CO" sz="1500" b="1" dirty="0">
                <a:solidFill>
                  <a:srgbClr val="7030A0"/>
                </a:solidFill>
                <a:effectLst/>
                <a:latin typeface="KGTurningTables"/>
                <a:ea typeface="Calibri" panose="020F0502020204030204" pitchFamily="34" charset="0"/>
                <a:cs typeface="KGTurningTables"/>
              </a:rPr>
              <a:t>Santa María de las Flores</a:t>
            </a:r>
            <a:r>
              <a:rPr lang="es-CO" sz="1500" dirty="0">
                <a:solidFill>
                  <a:srgbClr val="231F20"/>
                </a:solidFill>
                <a:effectLst/>
                <a:latin typeface="KGTurningTables"/>
                <a:ea typeface="Calibri" panose="020F0502020204030204" pitchFamily="34" charset="0"/>
                <a:cs typeface="KGTurningTables"/>
              </a:rPr>
              <a:t> con su Cúpula, La Plaza de la </a:t>
            </a:r>
            <a:r>
              <a:rPr lang="es-CO" sz="1500" dirty="0" err="1">
                <a:solidFill>
                  <a:srgbClr val="231F20"/>
                </a:solidFill>
                <a:effectLst/>
                <a:latin typeface="KGTurningTables"/>
                <a:ea typeface="Calibri" panose="020F0502020204030204" pitchFamily="34" charset="0"/>
                <a:cs typeface="KGTurningTables"/>
              </a:rPr>
              <a:t>Signoria</a:t>
            </a:r>
            <a:r>
              <a:rPr lang="es-CO" sz="1500" dirty="0">
                <a:solidFill>
                  <a:srgbClr val="231F20"/>
                </a:solidFill>
                <a:effectLst/>
                <a:latin typeface="KGTurningTables"/>
                <a:ea typeface="Calibri" panose="020F0502020204030204" pitchFamily="34" charset="0"/>
                <a:cs typeface="KGTurningTables"/>
              </a:rPr>
              <a:t>, admiraremos sus esculturas como el </a:t>
            </a:r>
            <a:r>
              <a:rPr lang="es-CO" sz="1500" b="1" dirty="0" err="1">
                <a:solidFill>
                  <a:srgbClr val="7030A0"/>
                </a:solidFill>
                <a:effectLst/>
                <a:latin typeface="KGTurningTables"/>
                <a:ea typeface="Calibri" panose="020F0502020204030204" pitchFamily="34" charset="0"/>
                <a:cs typeface="KGTurningTables"/>
              </a:rPr>
              <a:t>Perso</a:t>
            </a:r>
            <a:r>
              <a:rPr lang="es-CO" sz="1500" b="1" dirty="0">
                <a:solidFill>
                  <a:srgbClr val="7030A0"/>
                </a:solidFill>
                <a:effectLst/>
                <a:latin typeface="KGTurningTables"/>
                <a:ea typeface="Calibri" panose="020F0502020204030204" pitchFamily="34" charset="0"/>
                <a:cs typeface="KGTurningTables"/>
              </a:rPr>
              <a:t> de </a:t>
            </a:r>
            <a:r>
              <a:rPr lang="es-CO" sz="1500" b="1" dirty="0" err="1">
                <a:solidFill>
                  <a:srgbClr val="7030A0"/>
                </a:solidFill>
                <a:effectLst/>
                <a:latin typeface="KGTurningTables"/>
                <a:ea typeface="Calibri" panose="020F0502020204030204" pitchFamily="34" charset="0"/>
                <a:cs typeface="KGTurningTables"/>
              </a:rPr>
              <a:t>Cellini</a:t>
            </a:r>
            <a:r>
              <a:rPr lang="es-CO" sz="1500" dirty="0">
                <a:solidFill>
                  <a:srgbClr val="231F20"/>
                </a:solidFill>
                <a:effectLst/>
                <a:latin typeface="KGTurningTables"/>
                <a:ea typeface="Calibri" panose="020F0502020204030204" pitchFamily="34" charset="0"/>
                <a:cs typeface="KGTurningTables"/>
              </a:rPr>
              <a:t> y el que fuera el Palacio de Gobierno de los Medici; de allí entraremos hacia el prerrenacimiento visitando a Giotto en la Basílica franciscana de </a:t>
            </a:r>
            <a:r>
              <a:rPr lang="es-CO" sz="1500" b="1" dirty="0">
                <a:solidFill>
                  <a:srgbClr val="7030A0"/>
                </a:solidFill>
                <a:effectLst/>
                <a:latin typeface="KGTurningTables"/>
                <a:ea typeface="Calibri" panose="020F0502020204030204" pitchFamily="34" charset="0"/>
                <a:cs typeface="KGTurningTables"/>
              </a:rPr>
              <a:t>“La Santa Croce”,</a:t>
            </a:r>
            <a:r>
              <a:rPr lang="es-CO" sz="1500" dirty="0">
                <a:solidFill>
                  <a:srgbClr val="231F20"/>
                </a:solidFill>
                <a:effectLst/>
                <a:latin typeface="KGTurningTables"/>
                <a:ea typeface="Calibri" panose="020F0502020204030204" pitchFamily="34" charset="0"/>
                <a:cs typeface="KGTurningTables"/>
              </a:rPr>
              <a:t> con las tumbas de </a:t>
            </a:r>
            <a:r>
              <a:rPr lang="es-CO" sz="1500" dirty="0" err="1">
                <a:solidFill>
                  <a:srgbClr val="231F20"/>
                </a:solidFill>
                <a:effectLst/>
                <a:latin typeface="KGTurningTables"/>
                <a:ea typeface="Calibri" panose="020F0502020204030204" pitchFamily="34" charset="0"/>
                <a:cs typeface="KGTurningTables"/>
              </a:rPr>
              <a:t>Galile</a:t>
            </a:r>
            <a:r>
              <a:rPr lang="es-CO" sz="1500" dirty="0">
                <a:solidFill>
                  <a:srgbClr val="231F20"/>
                </a:solidFill>
                <a:effectLst/>
                <a:latin typeface="KGTurningTables"/>
                <a:ea typeface="Calibri" panose="020F0502020204030204" pitchFamily="34" charset="0"/>
                <a:cs typeface="KGTurningTables"/>
              </a:rPr>
              <a:t> o y Miguel Ángel. </a:t>
            </a:r>
          </a:p>
        </p:txBody>
      </p:sp>
      <p:sp>
        <p:nvSpPr>
          <p:cNvPr id="12" name="CuadroTexto 11">
            <a:extLst>
              <a:ext uri="{FF2B5EF4-FFF2-40B4-BE49-F238E27FC236}">
                <a16:creationId xmlns:a16="http://schemas.microsoft.com/office/drawing/2014/main" id="{07C61338-C9B3-44CF-BE8F-B8B0AA419CF7}"/>
              </a:ext>
            </a:extLst>
          </p:cNvPr>
          <p:cNvSpPr txBox="1"/>
          <p:nvPr/>
        </p:nvSpPr>
        <p:spPr>
          <a:xfrm>
            <a:off x="1871448" y="1009253"/>
            <a:ext cx="4005463" cy="461665"/>
          </a:xfrm>
          <a:prstGeom prst="rect">
            <a:avLst/>
          </a:prstGeom>
          <a:noFill/>
        </p:spPr>
        <p:txBody>
          <a:bodyPr wrap="square">
            <a:spAutoFit/>
          </a:bodyPr>
          <a:lstStyle/>
          <a:p>
            <a:pPr algn="just">
              <a:tabLst>
                <a:tab pos="590550" algn="l"/>
              </a:tabLst>
            </a:pPr>
            <a:r>
              <a:rPr lang="es-CO" b="1" dirty="0">
                <a:solidFill>
                  <a:srgbClr val="00B050"/>
                </a:solidFill>
                <a:latin typeface="Arial Narrow" panose="020B0606020202030204" pitchFamily="34" charset="0"/>
                <a:cs typeface="Arial" panose="020B0604020202020204" pitchFamily="34" charset="0"/>
              </a:rPr>
              <a:t>DÍA 15, </a:t>
            </a:r>
            <a:r>
              <a:rPr lang="es-CO" sz="20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29</a:t>
            </a:r>
            <a:r>
              <a:rPr lang="es-CO" sz="18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b="1" dirty="0">
                <a:solidFill>
                  <a:srgbClr val="FF0000"/>
                </a:solidFill>
                <a:latin typeface="Calibri" panose="020F0502020204030204" pitchFamily="34" charset="0"/>
                <a:cs typeface="Calibri" panose="020F0502020204030204" pitchFamily="34" charset="0"/>
              </a:rPr>
              <a:t>VENECIA  -</a:t>
            </a:r>
            <a:r>
              <a:rPr lang="es-CO" sz="18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ES" b="1" dirty="0">
                <a:solidFill>
                  <a:srgbClr val="FF0000"/>
                </a:solidFill>
                <a:latin typeface="Calibri" panose="020F0502020204030204" pitchFamily="34" charset="0"/>
                <a:cs typeface="Calibri" panose="020F0502020204030204" pitchFamily="34" charset="0"/>
              </a:rPr>
              <a:t>FLORENCIA</a:t>
            </a:r>
            <a:r>
              <a:rPr lang="es-ES" sz="24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CO"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3B894B87-E36F-4649-B67A-FC166E75A710}"/>
              </a:ext>
            </a:extLst>
          </p:cNvPr>
          <p:cNvPicPr>
            <a:picLocks noChangeAspect="1"/>
          </p:cNvPicPr>
          <p:nvPr/>
        </p:nvPicPr>
        <p:blipFill>
          <a:blip r:embed="rId4"/>
          <a:stretch>
            <a:fillRect/>
          </a:stretch>
        </p:blipFill>
        <p:spPr>
          <a:xfrm>
            <a:off x="967967" y="2653632"/>
            <a:ext cx="3604033" cy="2703025"/>
          </a:xfrm>
          <a:prstGeom prst="rect">
            <a:avLst/>
          </a:prstGeom>
          <a:noFill/>
          <a:ln w="28575">
            <a:solidFill>
              <a:schemeClr val="accent4">
                <a:lumMod val="60000"/>
                <a:lumOff val="40000"/>
              </a:schemeClr>
            </a:solidFill>
          </a:ln>
        </p:spPr>
      </p:pic>
      <p:pic>
        <p:nvPicPr>
          <p:cNvPr id="14" name="Imagen 13">
            <a:extLst>
              <a:ext uri="{FF2B5EF4-FFF2-40B4-BE49-F238E27FC236}">
                <a16:creationId xmlns:a16="http://schemas.microsoft.com/office/drawing/2014/main" id="{FAF80436-BCC0-4BC1-B8AE-3C4D9E307CC2}"/>
              </a:ext>
            </a:extLst>
          </p:cNvPr>
          <p:cNvPicPr>
            <a:picLocks noChangeAspect="1"/>
          </p:cNvPicPr>
          <p:nvPr/>
        </p:nvPicPr>
        <p:blipFill>
          <a:blip r:embed="rId5"/>
          <a:stretch>
            <a:fillRect/>
          </a:stretch>
        </p:blipFill>
        <p:spPr>
          <a:xfrm>
            <a:off x="4868863" y="2653633"/>
            <a:ext cx="3604033" cy="2703025"/>
          </a:xfrm>
          <a:prstGeom prst="rect">
            <a:avLst/>
          </a:prstGeom>
          <a:noFill/>
          <a:ln w="28575">
            <a:solidFill>
              <a:schemeClr val="accent4">
                <a:lumMod val="60000"/>
                <a:lumOff val="40000"/>
              </a:schemeClr>
            </a:solidFill>
          </a:ln>
        </p:spPr>
      </p:pic>
      <p:sp>
        <p:nvSpPr>
          <p:cNvPr id="16" name="CuadroTexto 15">
            <a:extLst>
              <a:ext uri="{FF2B5EF4-FFF2-40B4-BE49-F238E27FC236}">
                <a16:creationId xmlns:a16="http://schemas.microsoft.com/office/drawing/2014/main" id="{7D55CF6C-6FA7-4264-900C-320E8C72E5E4}"/>
              </a:ext>
            </a:extLst>
          </p:cNvPr>
          <p:cNvSpPr txBox="1"/>
          <p:nvPr/>
        </p:nvSpPr>
        <p:spPr>
          <a:xfrm>
            <a:off x="341005" y="5387081"/>
            <a:ext cx="7526854" cy="784830"/>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Visitaremos también </a:t>
            </a:r>
            <a:r>
              <a:rPr lang="es-CO" sz="1500" b="1" dirty="0">
                <a:solidFill>
                  <a:srgbClr val="7030A0"/>
                </a:solidFill>
                <a:effectLst/>
                <a:latin typeface="KGTurningTables"/>
                <a:ea typeface="Calibri" panose="020F0502020204030204" pitchFamily="34" charset="0"/>
                <a:cs typeface="KGTurningTables"/>
              </a:rPr>
              <a:t>el Campanillee de Giotto</a:t>
            </a:r>
            <a:r>
              <a:rPr lang="es-CO" sz="1500" dirty="0">
                <a:solidFill>
                  <a:srgbClr val="231F20"/>
                </a:solidFill>
                <a:effectLst/>
                <a:latin typeface="KGTurningTables"/>
                <a:ea typeface="Calibri" panose="020F0502020204030204" pitchFamily="34" charset="0"/>
                <a:cs typeface="KGTurningTables"/>
              </a:rPr>
              <a:t>, el Baptisterio con los relucientes mosaicos del interior y sus famosas puertas de bronce, visitaremos el famoso Ponte Vecchio repleto de joyerías desde 1593.</a:t>
            </a:r>
            <a:r>
              <a:rPr lang="es-CO" sz="1500" b="1" u="sng" dirty="0">
                <a:solidFill>
                  <a:srgbClr val="231F20"/>
                </a:solidFill>
                <a:effectLst/>
                <a:latin typeface="KGTurningTables"/>
                <a:ea typeface="Calibri" panose="020F0502020204030204" pitchFamily="34" charset="0"/>
                <a:cs typeface="KGTurningTables"/>
              </a:rPr>
              <a:t> Cena y Alojamiento.</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7" name="Picture 4" descr="Ilustración de Angry Jabalí y más Vectores Libres de Derechos de  Universidad de Arkansas - Universidad de Arkansas, Blanco y negro,  Ilustración - iStock">
            <a:extLst>
              <a:ext uri="{FF2B5EF4-FFF2-40B4-BE49-F238E27FC236}">
                <a16:creationId xmlns:a16="http://schemas.microsoft.com/office/drawing/2014/main" id="{31648709-A5BE-458E-B43C-C7023C734B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2154" y="811865"/>
            <a:ext cx="836513" cy="75313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32">
            <a:extLst>
              <a:ext uri="{FF2B5EF4-FFF2-40B4-BE49-F238E27FC236}">
                <a16:creationId xmlns:a16="http://schemas.microsoft.com/office/drawing/2014/main" id="{BF25C1A4-B227-4A22-B10D-8BB70A2DFD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0973" t="13211" r="15805" b="17577"/>
          <a:stretch>
            <a:fillRect/>
          </a:stretch>
        </p:blipFill>
        <p:spPr bwMode="auto">
          <a:xfrm>
            <a:off x="341005" y="2436774"/>
            <a:ext cx="554193" cy="433715"/>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15,448 Fotografo Dibujo Imágenes y Fotos - 123RF">
            <a:extLst>
              <a:ext uri="{FF2B5EF4-FFF2-40B4-BE49-F238E27FC236}">
                <a16:creationId xmlns:a16="http://schemas.microsoft.com/office/drawing/2014/main" id="{B3CA8CD0-F9D6-4157-9554-7B31769BE08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3662" t="15246" r="13194" b="21692"/>
          <a:stretch/>
        </p:blipFill>
        <p:spPr bwMode="auto">
          <a:xfrm>
            <a:off x="6768127" y="5885421"/>
            <a:ext cx="664566" cy="572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916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2D7FE51F-CE59-4AD6-BA65-5DCFE5CD4651}"/>
              </a:ext>
            </a:extLst>
          </p:cNvPr>
          <p:cNvPicPr>
            <a:picLocks noChangeAspect="1"/>
          </p:cNvPicPr>
          <p:nvPr/>
        </p:nvPicPr>
        <p:blipFill rotWithShape="1">
          <a:blip r:embed="rId2"/>
          <a:srcRect l="64942" t="34402" r="4250" b="35114"/>
          <a:stretch/>
        </p:blipFill>
        <p:spPr>
          <a:xfrm>
            <a:off x="356631" y="5489144"/>
            <a:ext cx="292419" cy="289353"/>
          </a:xfrm>
          <a:prstGeom prst="rect">
            <a:avLst/>
          </a:prstGeom>
        </p:spPr>
      </p:pic>
      <p:pic>
        <p:nvPicPr>
          <p:cNvPr id="22" name="Picture 2" descr="Dibujos de Sol - Cómo dibujar Sol paso a paso">
            <a:extLst>
              <a:ext uri="{FF2B5EF4-FFF2-40B4-BE49-F238E27FC236}">
                <a16:creationId xmlns:a16="http://schemas.microsoft.com/office/drawing/2014/main" id="{94C7B2DD-F7EB-43DC-8855-8657BA9C0F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3410" y="2756414"/>
            <a:ext cx="752879" cy="75066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02C9BBE-2173-478D-A873-413027A892BB}"/>
              </a:ext>
            </a:extLst>
          </p:cNvPr>
          <p:cNvSpPr txBox="1"/>
          <p:nvPr/>
        </p:nvSpPr>
        <p:spPr>
          <a:xfrm>
            <a:off x="4399281" y="1579191"/>
            <a:ext cx="4319004" cy="1261884"/>
          </a:xfrm>
          <a:prstGeom prst="rect">
            <a:avLst/>
          </a:prstGeom>
          <a:noFill/>
        </p:spPr>
        <p:txBody>
          <a:bodyPr wrap="square">
            <a:spAutoFit/>
          </a:bodyPr>
          <a:lstStyle/>
          <a:p>
            <a:pPr algn="ctr">
              <a:tabLst>
                <a:tab pos="590550" algn="l"/>
              </a:tabLst>
            </a:pPr>
            <a:r>
              <a:rPr lang="es-CO" sz="1600" b="1" dirty="0">
                <a:effectLst/>
                <a:latin typeface="Arial Narrow" panose="020B0606020202030204" pitchFamily="34" charset="0"/>
                <a:ea typeface="Times New Roman" panose="02020603050405020304" pitchFamily="18" charset="0"/>
                <a:cs typeface="Arial" panose="020B0604020202020204" pitchFamily="34" charset="0"/>
              </a:rPr>
              <a:t> </a:t>
            </a: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a:t>
            </a:r>
            <a:r>
              <a:rPr lang="es-CO" sz="1500" dirty="0">
                <a:solidFill>
                  <a:srgbClr val="231F20"/>
                </a:solidFill>
                <a:latin typeface="KGTurningTables"/>
              </a:rPr>
              <a:t>Visitaremos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Pisa</a:t>
            </a:r>
            <a:r>
              <a:rPr lang="es-CO" sz="1500" dirty="0">
                <a:solidFill>
                  <a:srgbClr val="231F20"/>
                </a:solidFill>
                <a:effectLst/>
                <a:latin typeface="KGTurningTables"/>
                <a:ea typeface="Calibri" panose="020F0502020204030204" pitchFamily="34" charset="0"/>
                <a:cs typeface="KGTurningTables"/>
              </a:rPr>
              <a:t>, su monumental conjunto arquitectónico del campo de los Milagros, donde se encuentra la </a:t>
            </a:r>
            <a:r>
              <a:rPr lang="es-CO" sz="1500" b="1" dirty="0">
                <a:solidFill>
                  <a:srgbClr val="7030A0"/>
                </a:solidFill>
                <a:effectLst/>
                <a:latin typeface="KGTurningTables"/>
                <a:ea typeface="Calibri" panose="020F0502020204030204" pitchFamily="34" charset="0"/>
                <a:cs typeface="KGTurningTables"/>
              </a:rPr>
              <a:t>Torre Inclinada, El Baptisterio y la Catedral</a:t>
            </a:r>
            <a:r>
              <a:rPr lang="es-CO" sz="1500" dirty="0">
                <a:solidFill>
                  <a:srgbClr val="231F20"/>
                </a:solidFill>
                <a:effectLst/>
                <a:latin typeface="KGTurningTables"/>
                <a:ea typeface="Calibri" panose="020F0502020204030204" pitchFamily="34" charset="0"/>
                <a:cs typeface="KGTurningTables"/>
              </a:rPr>
              <a:t>. Antes de terminar la tarde, partiremos hacia ROMA. </a:t>
            </a:r>
            <a:r>
              <a:rPr lang="es-CO" sz="1500" b="1" dirty="0">
                <a:solidFill>
                  <a:srgbClr val="231F20"/>
                </a:solidFill>
                <a:effectLst/>
                <a:latin typeface="KGTurningTables"/>
                <a:ea typeface="Calibri" panose="020F0502020204030204" pitchFamily="34" charset="0"/>
                <a:cs typeface="KGTurningTables"/>
              </a:rPr>
              <a:t>Cena y Alojamiento.</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DA435663-A17A-4D0E-89C0-E98191E2B502}"/>
              </a:ext>
            </a:extLst>
          </p:cNvPr>
          <p:cNvSpPr txBox="1"/>
          <p:nvPr/>
        </p:nvSpPr>
        <p:spPr>
          <a:xfrm>
            <a:off x="5743137" y="1212930"/>
            <a:ext cx="1495306" cy="369332"/>
          </a:xfrm>
          <a:prstGeom prst="rect">
            <a:avLst/>
          </a:prstGeom>
          <a:noFill/>
        </p:spPr>
        <p:txBody>
          <a:bodyPr wrap="square">
            <a:spAutoFit/>
          </a:bodyPr>
          <a:lstStyle/>
          <a:p>
            <a:pPr algn="just">
              <a:tabLst>
                <a:tab pos="590550" algn="l"/>
              </a:tabLst>
            </a:pPr>
            <a:r>
              <a:rPr lang="es-ES" b="1" dirty="0">
                <a:solidFill>
                  <a:srgbClr val="FF0000"/>
                </a:solidFill>
                <a:latin typeface="Calibri" panose="020F0502020204030204" pitchFamily="34" charset="0"/>
                <a:cs typeface="Calibri" panose="020F0502020204030204" pitchFamily="34" charset="0"/>
              </a:rPr>
              <a:t>PISA - ROMA </a:t>
            </a:r>
            <a:endParaRPr lang="es-CO" b="1" dirty="0">
              <a:solidFill>
                <a:srgbClr val="FF0000"/>
              </a:solidFill>
              <a:latin typeface="Calibri" panose="020F0502020204030204" pitchFamily="34" charset="0"/>
              <a:cs typeface="Calibri" panose="020F0502020204030204" pitchFamily="34" charset="0"/>
            </a:endParaRPr>
          </a:p>
        </p:txBody>
      </p:sp>
      <p:pic>
        <p:nvPicPr>
          <p:cNvPr id="13" name="Imagen 12">
            <a:extLst>
              <a:ext uri="{FF2B5EF4-FFF2-40B4-BE49-F238E27FC236}">
                <a16:creationId xmlns:a16="http://schemas.microsoft.com/office/drawing/2014/main" id="{C3BCEDC8-A875-4D02-81F0-00542D95F83F}"/>
              </a:ext>
            </a:extLst>
          </p:cNvPr>
          <p:cNvPicPr>
            <a:picLocks noChangeAspect="1"/>
          </p:cNvPicPr>
          <p:nvPr/>
        </p:nvPicPr>
        <p:blipFill rotWithShape="1">
          <a:blip r:embed="rId4"/>
          <a:srcRect b="5518"/>
          <a:stretch/>
        </p:blipFill>
        <p:spPr>
          <a:xfrm>
            <a:off x="795943" y="1507316"/>
            <a:ext cx="3508155" cy="4419416"/>
          </a:xfrm>
          <a:prstGeom prst="rect">
            <a:avLst/>
          </a:prstGeom>
          <a:ln w="41275" cmpd="dbl">
            <a:solidFill>
              <a:schemeClr val="accent4">
                <a:lumMod val="75000"/>
              </a:schemeClr>
            </a:solidFill>
          </a:ln>
        </p:spPr>
      </p:pic>
      <p:sp>
        <p:nvSpPr>
          <p:cNvPr id="14" name="CuadroTexto 13">
            <a:extLst>
              <a:ext uri="{FF2B5EF4-FFF2-40B4-BE49-F238E27FC236}">
                <a16:creationId xmlns:a16="http://schemas.microsoft.com/office/drawing/2014/main" id="{E8A8FD99-6901-4538-BD8B-9EF92B1FE0F8}"/>
              </a:ext>
            </a:extLst>
          </p:cNvPr>
          <p:cNvSpPr txBox="1"/>
          <p:nvPr/>
        </p:nvSpPr>
        <p:spPr>
          <a:xfrm>
            <a:off x="4379379" y="4760437"/>
            <a:ext cx="3443682" cy="1477328"/>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Conoceremos la </a:t>
            </a:r>
            <a:r>
              <a:rPr lang="es-CO" sz="1500" b="1" dirty="0">
                <a:solidFill>
                  <a:srgbClr val="7030A0"/>
                </a:solidFill>
                <a:effectLst/>
                <a:latin typeface="KGTurningTables"/>
                <a:ea typeface="Calibri" panose="020F0502020204030204" pitchFamily="34" charset="0"/>
                <a:cs typeface="KGTurningTables"/>
              </a:rPr>
              <a:t>isla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Tiberina</a:t>
            </a:r>
            <a:r>
              <a:rPr lang="es-CO" sz="1500" dirty="0">
                <a:solidFill>
                  <a:srgbClr val="231F20"/>
                </a:solidFill>
                <a:effectLst/>
                <a:latin typeface="KGTurningTables"/>
                <a:ea typeface="Calibri" panose="020F0502020204030204" pitchFamily="34" charset="0"/>
                <a:cs typeface="KGTurningTables"/>
              </a:rPr>
              <a:t> el </a:t>
            </a:r>
            <a:r>
              <a:rPr lang="es-CO" sz="1500" b="1" dirty="0" err="1">
                <a:solidFill>
                  <a:srgbClr val="7030A0"/>
                </a:solidFill>
                <a:effectLst/>
                <a:latin typeface="KGTurningTables"/>
                <a:ea typeface="Calibri" panose="020F0502020204030204" pitchFamily="34" charset="0"/>
                <a:cs typeface="KGTurningTables"/>
              </a:rPr>
              <a:t>Trastevere</a:t>
            </a:r>
            <a:r>
              <a:rPr lang="es-CO" sz="1500" dirty="0">
                <a:solidFill>
                  <a:srgbClr val="231F20"/>
                </a:solidFill>
                <a:effectLst/>
                <a:latin typeface="KGTurningTables"/>
                <a:ea typeface="Calibri" panose="020F0502020204030204" pitchFamily="34" charset="0"/>
                <a:cs typeface="KGTurningTables"/>
              </a:rPr>
              <a:t>, las </a:t>
            </a:r>
            <a:r>
              <a:rPr lang="es-CO" sz="1500" b="1" dirty="0">
                <a:solidFill>
                  <a:srgbClr val="7030A0"/>
                </a:solidFill>
                <a:effectLst/>
                <a:latin typeface="KGTurningTables"/>
                <a:ea typeface="Calibri" panose="020F0502020204030204" pitchFamily="34" charset="0"/>
                <a:cs typeface="KGTurningTables"/>
              </a:rPr>
              <a:t>colinas</a:t>
            </a:r>
            <a:r>
              <a:rPr lang="es-CO" sz="1500" dirty="0">
                <a:solidFill>
                  <a:srgbClr val="231F20"/>
                </a:solidFill>
                <a:effectLst/>
                <a:latin typeface="KGTurningTables"/>
                <a:ea typeface="Calibri" panose="020F0502020204030204" pitchFamily="34" charset="0"/>
                <a:cs typeface="KGTurningTables"/>
              </a:rPr>
              <a:t> de </a:t>
            </a:r>
            <a:r>
              <a:rPr lang="es-CO" sz="1500" b="1" dirty="0">
                <a:solidFill>
                  <a:srgbClr val="7030A0"/>
                </a:solidFill>
                <a:effectLst/>
                <a:latin typeface="KGTurningTables"/>
                <a:ea typeface="Calibri" panose="020F0502020204030204" pitchFamily="34" charset="0"/>
                <a:cs typeface="KGTurningTables"/>
              </a:rPr>
              <a:t>Aventino</a:t>
            </a:r>
            <a:r>
              <a:rPr lang="es-CO" sz="1500" dirty="0">
                <a:solidFill>
                  <a:srgbClr val="231F20"/>
                </a:solidFill>
                <a:effectLst/>
                <a:latin typeface="KGTurningTables"/>
                <a:ea typeface="Calibri" panose="020F0502020204030204" pitchFamily="34" charset="0"/>
                <a:cs typeface="KGTurningTables"/>
              </a:rPr>
              <a:t> y el Palatino, el </a:t>
            </a:r>
            <a:r>
              <a:rPr lang="es-CO" sz="1500" b="1" dirty="0">
                <a:solidFill>
                  <a:srgbClr val="7030A0"/>
                </a:solidFill>
                <a:effectLst/>
                <a:latin typeface="KGTurningTables"/>
                <a:ea typeface="Calibri" panose="020F0502020204030204" pitchFamily="34" charset="0"/>
                <a:cs typeface="KGTurningTables"/>
              </a:rPr>
              <a:t>Coliseo</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interior</a:t>
            </a:r>
            <a:r>
              <a:rPr lang="es-CO" sz="1500" dirty="0">
                <a:solidFill>
                  <a:srgbClr val="231F20"/>
                </a:solidFill>
                <a:effectLst/>
                <a:latin typeface="KGTurningTables"/>
                <a:ea typeface="Calibri" panose="020F0502020204030204" pitchFamily="34" charset="0"/>
                <a:cs typeface="KGTurningTables"/>
              </a:rPr>
              <a:t> y exterior, el Circo Máximo, El Arco del Triunfo de Constantino, el teatro de Marcelo y El castillo del Santo Ángel.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5" name="CuadroTexto 14">
            <a:extLst>
              <a:ext uri="{FF2B5EF4-FFF2-40B4-BE49-F238E27FC236}">
                <a16:creationId xmlns:a16="http://schemas.microsoft.com/office/drawing/2014/main" id="{A40DD2ED-BDE1-489E-BC56-C63D13AAF54A}"/>
              </a:ext>
            </a:extLst>
          </p:cNvPr>
          <p:cNvSpPr txBox="1"/>
          <p:nvPr/>
        </p:nvSpPr>
        <p:spPr>
          <a:xfrm>
            <a:off x="5693629" y="2917410"/>
            <a:ext cx="2731911" cy="400110"/>
          </a:xfrm>
          <a:prstGeom prst="rect">
            <a:avLst/>
          </a:prstGeom>
          <a:noFill/>
        </p:spPr>
        <p:txBody>
          <a:bodyPr wrap="square">
            <a:spAutoFit/>
          </a:bodyPr>
          <a:lstStyle/>
          <a:p>
            <a:r>
              <a:rPr lang="es-CO" sz="18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DÍA 17, </a:t>
            </a:r>
            <a:r>
              <a:rPr lang="es-CO" sz="20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julio 01 </a:t>
            </a:r>
            <a:r>
              <a:rPr lang="es-ES" b="1" dirty="0">
                <a:solidFill>
                  <a:srgbClr val="FF0000"/>
                </a:solidFill>
                <a:latin typeface="Calibri" panose="020F0502020204030204" pitchFamily="34" charset="0"/>
                <a:cs typeface="Calibri" panose="020F0502020204030204" pitchFamily="34" charset="0"/>
              </a:rPr>
              <a:t>ROMA</a:t>
            </a:r>
            <a:endParaRPr lang="es-CO" b="1" dirty="0">
              <a:solidFill>
                <a:srgbClr val="FF0000"/>
              </a:solidFill>
              <a:latin typeface="Calibri" panose="020F0502020204030204" pitchFamily="34" charset="0"/>
              <a:cs typeface="Calibri" panose="020F0502020204030204" pitchFamily="34" charset="0"/>
            </a:endParaRPr>
          </a:p>
        </p:txBody>
      </p:sp>
      <p:pic>
        <p:nvPicPr>
          <p:cNvPr id="9218" name="Picture 2" descr="Ilustración del icono de dibujos animados de la torre de pisa. famoso  edificio viajando icono concepto aislado. estilo de dibujos animados plana  | Vector Premium">
            <a:extLst>
              <a:ext uri="{FF2B5EF4-FFF2-40B4-BE49-F238E27FC236}">
                <a16:creationId xmlns:a16="http://schemas.microsoft.com/office/drawing/2014/main" id="{0BF0A2A9-2BC2-4EC3-A1C7-B27CBCB1DA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115" t="10917" r="14774" b="8477"/>
          <a:stretch/>
        </p:blipFill>
        <p:spPr bwMode="auto">
          <a:xfrm>
            <a:off x="7823061" y="4242650"/>
            <a:ext cx="1099671" cy="124649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05C57179-B52A-4A19-885E-144B9936657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49" t="1976" r="4925" b="6172"/>
          <a:stretch/>
        </p:blipFill>
        <p:spPr bwMode="auto">
          <a:xfrm>
            <a:off x="6948473" y="707417"/>
            <a:ext cx="468827" cy="57877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Dibujo De Dos Globos Con Formas Del Corazón Ilustración del Vector -  Ilustración de rojo, trazado: 110900182">
            <a:extLst>
              <a:ext uri="{FF2B5EF4-FFF2-40B4-BE49-F238E27FC236}">
                <a16:creationId xmlns:a16="http://schemas.microsoft.com/office/drawing/2014/main" id="{34DF997B-434A-42BB-A53E-88793FDC03E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498" t="8230" r="23128" b="4527"/>
          <a:stretch/>
        </p:blipFill>
        <p:spPr bwMode="auto">
          <a:xfrm>
            <a:off x="401618" y="2506595"/>
            <a:ext cx="231156" cy="377839"/>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B3931223-9512-4CAA-B278-758AD5FF1A74}"/>
              </a:ext>
            </a:extLst>
          </p:cNvPr>
          <p:cNvSpPr txBox="1"/>
          <p:nvPr/>
        </p:nvSpPr>
        <p:spPr>
          <a:xfrm>
            <a:off x="2737245" y="1028264"/>
            <a:ext cx="1662036" cy="369332"/>
          </a:xfrm>
          <a:prstGeom prst="rect">
            <a:avLst/>
          </a:prstGeom>
          <a:noFill/>
        </p:spPr>
        <p:txBody>
          <a:bodyPr wrap="square">
            <a:spAutoFit/>
          </a:bodyPr>
          <a:lstStyle/>
          <a:p>
            <a:r>
              <a:rPr lang="es-CO" b="1" dirty="0">
                <a:solidFill>
                  <a:srgbClr val="00B050"/>
                </a:solidFill>
                <a:latin typeface="Arial Narrow" panose="020B0606020202030204" pitchFamily="34" charset="0"/>
                <a:cs typeface="Arial" panose="020B0604020202020204" pitchFamily="34" charset="0"/>
              </a:rPr>
              <a:t>DÍA 16, </a:t>
            </a:r>
            <a:r>
              <a:rPr lang="es-CO"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a:t>
            </a:r>
            <a:r>
              <a:rPr lang="es-CO"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30</a:t>
            </a:r>
            <a:r>
              <a:rPr lang="es-CO" sz="16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endParaRPr lang="es-CO" dirty="0"/>
          </a:p>
        </p:txBody>
      </p:sp>
      <p:pic>
        <p:nvPicPr>
          <p:cNvPr id="21" name="Imagen 20">
            <a:extLst>
              <a:ext uri="{FF2B5EF4-FFF2-40B4-BE49-F238E27FC236}">
                <a16:creationId xmlns:a16="http://schemas.microsoft.com/office/drawing/2014/main" id="{0215356A-D982-4B16-B242-4C0E82934DEF}"/>
              </a:ext>
            </a:extLst>
          </p:cNvPr>
          <p:cNvPicPr>
            <a:picLocks noChangeAspect="1"/>
          </p:cNvPicPr>
          <p:nvPr/>
        </p:nvPicPr>
        <p:blipFill rotWithShape="1">
          <a:blip r:embed="rId8"/>
          <a:srcRect l="15414" t="24066" r="15883" b="29914"/>
          <a:stretch/>
        </p:blipFill>
        <p:spPr>
          <a:xfrm rot="21089024">
            <a:off x="4628502" y="986363"/>
            <a:ext cx="828931" cy="586469"/>
          </a:xfrm>
          <a:prstGeom prst="rect">
            <a:avLst/>
          </a:prstGeom>
        </p:spPr>
      </p:pic>
      <p:sp>
        <p:nvSpPr>
          <p:cNvPr id="23" name="CuadroTexto 22">
            <a:extLst>
              <a:ext uri="{FF2B5EF4-FFF2-40B4-BE49-F238E27FC236}">
                <a16:creationId xmlns:a16="http://schemas.microsoft.com/office/drawing/2014/main" id="{37A40242-E2D8-4E6E-AF3E-46BA8DE6324F}"/>
              </a:ext>
            </a:extLst>
          </p:cNvPr>
          <p:cNvSpPr txBox="1"/>
          <p:nvPr/>
        </p:nvSpPr>
        <p:spPr>
          <a:xfrm>
            <a:off x="4369639" y="3422418"/>
            <a:ext cx="4242301" cy="1246495"/>
          </a:xfrm>
          <a:prstGeom prst="rect">
            <a:avLst/>
          </a:prstGeom>
          <a:noFill/>
        </p:spPr>
        <p:txBody>
          <a:bodyPr wrap="square">
            <a:spAutoFit/>
          </a:bodyPr>
          <a:lstStyle/>
          <a:p>
            <a:pPr algn="ct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Hoy conquistaremos el corazón de la Roma antigua. Partiremos al </a:t>
            </a:r>
            <a:r>
              <a:rPr lang="es-CO" sz="1500" b="1" dirty="0">
                <a:solidFill>
                  <a:srgbClr val="7030A0"/>
                </a:solidFill>
                <a:effectLst/>
                <a:latin typeface="KGTurningTables"/>
                <a:ea typeface="Calibri" panose="020F0502020204030204" pitchFamily="34" charset="0"/>
                <a:cs typeface="KGTurningTables"/>
              </a:rPr>
              <a:t>Vaticano</a:t>
            </a:r>
            <a:r>
              <a:rPr lang="es-CO" sz="1500" dirty="0">
                <a:solidFill>
                  <a:srgbClr val="231F20"/>
                </a:solidFill>
                <a:effectLst/>
                <a:latin typeface="KGTurningTables"/>
                <a:ea typeface="Calibri" panose="020F0502020204030204" pitchFamily="34" charset="0"/>
                <a:cs typeface="KGTurningTables"/>
              </a:rPr>
              <a:t>, visitaremos la </a:t>
            </a:r>
            <a:r>
              <a:rPr lang="es-CO" sz="1500" b="1" dirty="0">
                <a:solidFill>
                  <a:srgbClr val="7030A0"/>
                </a:solidFill>
                <a:effectLst/>
                <a:latin typeface="KGTurningTables"/>
                <a:ea typeface="Calibri" panose="020F0502020204030204" pitchFamily="34" charset="0"/>
                <a:cs typeface="KGTurningTables"/>
              </a:rPr>
              <a:t>Basílica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San</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Pedro</a:t>
            </a:r>
            <a:r>
              <a:rPr lang="es-CO" sz="1500" dirty="0">
                <a:solidFill>
                  <a:srgbClr val="231F20"/>
                </a:solidFill>
                <a:effectLst/>
                <a:latin typeface="KGTurningTables"/>
                <a:ea typeface="Calibri" panose="020F0502020204030204" pitchFamily="34" charset="0"/>
                <a:cs typeface="KGTurningTables"/>
              </a:rPr>
              <a:t>; allí se destacan su cúpula y La Piedad de Miguel Ángel. Visitaremos los </a:t>
            </a:r>
            <a:r>
              <a:rPr lang="es-CO" sz="1500" b="1" dirty="0">
                <a:solidFill>
                  <a:srgbClr val="7030A0"/>
                </a:solidFill>
                <a:effectLst/>
                <a:latin typeface="KGTurningTables"/>
                <a:ea typeface="Calibri" panose="020F0502020204030204" pitchFamily="34" charset="0"/>
                <a:cs typeface="KGTurningTables"/>
              </a:rPr>
              <a:t>Museos</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Vaticanos</a:t>
            </a:r>
            <a:r>
              <a:rPr lang="es-CO" sz="1500" dirty="0">
                <a:solidFill>
                  <a:srgbClr val="231F20"/>
                </a:solidFill>
                <a:effectLst/>
                <a:latin typeface="KGTurningTables"/>
                <a:ea typeface="Calibri" panose="020F0502020204030204" pitchFamily="34" charset="0"/>
                <a:cs typeface="KGTurningTables"/>
              </a:rPr>
              <a:t> y la </a:t>
            </a:r>
            <a:r>
              <a:rPr lang="es-CO" sz="1500" b="1" dirty="0">
                <a:solidFill>
                  <a:srgbClr val="7030A0"/>
                </a:solidFill>
                <a:effectLst/>
                <a:latin typeface="KGTurningTables"/>
                <a:ea typeface="Calibri" panose="020F0502020204030204" pitchFamily="34" charset="0"/>
                <a:cs typeface="KGTurningTables"/>
              </a:rPr>
              <a:t>Capilla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Sixtina</a:t>
            </a:r>
            <a:r>
              <a:rPr lang="es-CO" sz="1500" dirty="0">
                <a:solidFill>
                  <a:srgbClr val="231F20"/>
                </a:solidFill>
                <a:effectLst/>
                <a:latin typeface="KGTurningTables"/>
                <a:ea typeface="Calibri" panose="020F0502020204030204" pitchFamily="34" charset="0"/>
                <a:cs typeface="KGTurningTables"/>
              </a:rPr>
              <a:t>. </a:t>
            </a:r>
            <a:endParaRPr lang="es-CO" sz="1500" dirty="0"/>
          </a:p>
        </p:txBody>
      </p:sp>
    </p:spTree>
    <p:extLst>
      <p:ext uri="{BB962C8B-B14F-4D97-AF65-F5344CB8AC3E}">
        <p14:creationId xmlns:p14="http://schemas.microsoft.com/office/powerpoint/2010/main" val="141329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49828917-ACAF-4D5A-9B25-073985E961CA}"/>
              </a:ext>
            </a:extLst>
          </p:cNvPr>
          <p:cNvSpPr txBox="1"/>
          <p:nvPr/>
        </p:nvSpPr>
        <p:spPr>
          <a:xfrm>
            <a:off x="523719" y="1358328"/>
            <a:ext cx="7419839" cy="1015663"/>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Además, conoceremos la famosísima </a:t>
            </a:r>
            <a:r>
              <a:rPr lang="es-CO" sz="1500" b="1" dirty="0">
                <a:solidFill>
                  <a:srgbClr val="7030A0"/>
                </a:solidFill>
                <a:effectLst/>
                <a:latin typeface="KGTurningTables"/>
                <a:ea typeface="Calibri" panose="020F0502020204030204" pitchFamily="34" charset="0"/>
                <a:cs typeface="KGTurningTables"/>
              </a:rPr>
              <a:t>plaza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Venecia</a:t>
            </a:r>
            <a:r>
              <a:rPr lang="es-CO" sz="1500" dirty="0">
                <a:solidFill>
                  <a:srgbClr val="231F20"/>
                </a:solidFill>
                <a:effectLst/>
                <a:latin typeface="KGTurningTables"/>
                <a:ea typeface="Calibri" panose="020F0502020204030204" pitchFamily="34" charset="0"/>
                <a:cs typeface="KGTurningTables"/>
              </a:rPr>
              <a:t> y las escaleras del Campidoglio diseñadas por Miguel Ángel. También disfrutaremos del monumental altar de la Patria y Visitaremos la </a:t>
            </a:r>
            <a:r>
              <a:rPr lang="es-CO" sz="1500" b="1" dirty="0">
                <a:solidFill>
                  <a:srgbClr val="7030A0"/>
                </a:solidFill>
                <a:effectLst/>
                <a:latin typeface="KGTurningTables"/>
                <a:ea typeface="Calibri" panose="020F0502020204030204" pitchFamily="34" charset="0"/>
                <a:cs typeface="KGTurningTables"/>
              </a:rPr>
              <a:t>iglesia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San</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Antonio</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In</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Vicoli</a:t>
            </a:r>
            <a:r>
              <a:rPr lang="es-CO" sz="1500" dirty="0">
                <a:solidFill>
                  <a:srgbClr val="231F20"/>
                </a:solidFill>
                <a:effectLst/>
                <a:latin typeface="KGTurningTables"/>
                <a:ea typeface="Calibri" panose="020F0502020204030204" pitchFamily="34" charset="0"/>
                <a:cs typeface="KGTurningTables"/>
              </a:rPr>
              <a:t> y terminaremos en la famosa </a:t>
            </a:r>
            <a:r>
              <a:rPr lang="es-CO" sz="1500" b="1" dirty="0">
                <a:solidFill>
                  <a:srgbClr val="7030A0"/>
                </a:solidFill>
                <a:effectLst/>
                <a:latin typeface="KGTurningTables"/>
                <a:ea typeface="Calibri" panose="020F0502020204030204" pitchFamily="34" charset="0"/>
                <a:cs typeface="KGTurningTables"/>
              </a:rPr>
              <a:t>Fontana</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de</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effectLst/>
                <a:latin typeface="KGTurningTables"/>
                <a:ea typeface="Calibri" panose="020F0502020204030204" pitchFamily="34" charset="0"/>
                <a:cs typeface="KGTurningTables"/>
              </a:rPr>
              <a:t>Trevi</a:t>
            </a:r>
            <a:r>
              <a:rPr lang="es-CO" sz="1500" dirty="0">
                <a:solidFill>
                  <a:srgbClr val="231F20"/>
                </a:solidFill>
                <a:effectLst/>
                <a:latin typeface="KGTurningTables"/>
                <a:ea typeface="Calibri" panose="020F0502020204030204" pitchFamily="34" charset="0"/>
                <a:cs typeface="KGTurningTables"/>
              </a:rPr>
              <a:t>. </a:t>
            </a:r>
            <a:r>
              <a:rPr lang="es-CO" sz="1500" b="1" u="sng" dirty="0">
                <a:solidFill>
                  <a:srgbClr val="231F20"/>
                </a:solidFill>
                <a:effectLst/>
                <a:latin typeface="KGTurningTables"/>
                <a:ea typeface="Calibri" panose="020F0502020204030204" pitchFamily="34" charset="0"/>
                <a:cs typeface="KGTurningTables"/>
              </a:rPr>
              <a:t>Cena y Alojamiento.</a:t>
            </a:r>
            <a:endParaRPr lang="es-CO" sz="1500" b="1" u="sng" dirty="0"/>
          </a:p>
        </p:txBody>
      </p:sp>
      <p:sp>
        <p:nvSpPr>
          <p:cNvPr id="12" name="CuadroTexto 11">
            <a:extLst>
              <a:ext uri="{FF2B5EF4-FFF2-40B4-BE49-F238E27FC236}">
                <a16:creationId xmlns:a16="http://schemas.microsoft.com/office/drawing/2014/main" id="{7745C3A0-65E3-4A3B-82B8-302B249EDE3C}"/>
              </a:ext>
            </a:extLst>
          </p:cNvPr>
          <p:cNvSpPr txBox="1"/>
          <p:nvPr/>
        </p:nvSpPr>
        <p:spPr>
          <a:xfrm>
            <a:off x="2716187" y="1005324"/>
            <a:ext cx="1378085" cy="461665"/>
          </a:xfrm>
          <a:prstGeom prst="rect">
            <a:avLst/>
          </a:prstGeom>
          <a:noFill/>
        </p:spPr>
        <p:txBody>
          <a:bodyPr wrap="square">
            <a:spAutoFit/>
          </a:bodyPr>
          <a:lstStyle/>
          <a:p>
            <a:r>
              <a:rPr lang="es-ES" sz="2400" b="1" dirty="0">
                <a:solidFill>
                  <a:srgbClr val="FF0000"/>
                </a:solidFill>
                <a:latin typeface="Calibri" panose="020F0502020204030204" pitchFamily="34" charset="0"/>
                <a:cs typeface="Calibri" panose="020F0502020204030204" pitchFamily="34" charset="0"/>
              </a:rPr>
              <a:t>ROMA</a:t>
            </a:r>
            <a:endParaRPr lang="es-CO" sz="2000" dirty="0"/>
          </a:p>
        </p:txBody>
      </p:sp>
      <p:pic>
        <p:nvPicPr>
          <p:cNvPr id="14" name="Picture 16" descr="Vector De Dibujo Del Logo De La Pizza Italiana Ilustración del Vector -  Ilustración de cocinero, icono: 184672629">
            <a:extLst>
              <a:ext uri="{FF2B5EF4-FFF2-40B4-BE49-F238E27FC236}">
                <a16:creationId xmlns:a16="http://schemas.microsoft.com/office/drawing/2014/main" id="{7D8EF789-E930-4028-B827-921F6EBB85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14" t="9999" r="8416" b="15762"/>
          <a:stretch/>
        </p:blipFill>
        <p:spPr bwMode="auto">
          <a:xfrm>
            <a:off x="6676599" y="732750"/>
            <a:ext cx="716798" cy="646331"/>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62A31ACE-3DA6-438A-A8EE-4EF05F646793}"/>
              </a:ext>
            </a:extLst>
          </p:cNvPr>
          <p:cNvSpPr txBox="1"/>
          <p:nvPr/>
        </p:nvSpPr>
        <p:spPr>
          <a:xfrm>
            <a:off x="5634274" y="2314162"/>
            <a:ext cx="2641615" cy="646331"/>
          </a:xfrm>
          <a:prstGeom prst="rect">
            <a:avLst/>
          </a:prstGeom>
          <a:noFill/>
        </p:spPr>
        <p:txBody>
          <a:bodyPr wrap="square">
            <a:spAutoFit/>
          </a:bodyPr>
          <a:lstStyle/>
          <a:p>
            <a:pPr algn="ctr">
              <a:tabLst>
                <a:tab pos="590550" algn="l"/>
              </a:tabLst>
            </a:pPr>
            <a:r>
              <a:rPr lang="es-CO" b="1" dirty="0">
                <a:solidFill>
                  <a:srgbClr val="00B050"/>
                </a:solidFill>
                <a:latin typeface="Arial Narrow" panose="020B0606020202030204" pitchFamily="34" charset="0"/>
                <a:cs typeface="Arial" panose="020B0604020202020204" pitchFamily="34" charset="0"/>
              </a:rPr>
              <a:t>DÍA 18, </a:t>
            </a:r>
            <a:r>
              <a:rPr lang="es-CO" b="1" dirty="0">
                <a:solidFill>
                  <a:srgbClr val="1F4E79"/>
                </a:solidFill>
                <a:latin typeface="Arial Narrow" panose="020B0606020202030204" pitchFamily="34" charset="0"/>
                <a:cs typeface="Arial" panose="020B0604020202020204" pitchFamily="34" charset="0"/>
              </a:rPr>
              <a:t>julio 02</a:t>
            </a:r>
            <a:r>
              <a:rPr lang="es-CO" sz="14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a:t>
            </a:r>
          </a:p>
          <a:p>
            <a:pPr algn="ctr">
              <a:tabLst>
                <a:tab pos="590550" algn="l"/>
              </a:tabLst>
            </a:pPr>
            <a:r>
              <a:rPr lang="es-ES" b="1" dirty="0">
                <a:solidFill>
                  <a:srgbClr val="FF0000"/>
                </a:solidFill>
                <a:latin typeface="Calibri" panose="020F0502020204030204" pitchFamily="34" charset="0"/>
                <a:cs typeface="Calibri" panose="020F0502020204030204" pitchFamily="34" charset="0"/>
              </a:rPr>
              <a:t>ISLA DE CAPRI – ROMA</a:t>
            </a:r>
            <a:endParaRPr lang="es-CO" b="1" dirty="0">
              <a:solidFill>
                <a:srgbClr val="FF0000"/>
              </a:solidFill>
              <a:latin typeface="Calibri" panose="020F0502020204030204" pitchFamily="34" charset="0"/>
              <a:cs typeface="Calibri" panose="020F0502020204030204" pitchFamily="34" charset="0"/>
            </a:endParaRPr>
          </a:p>
        </p:txBody>
      </p:sp>
      <p:sp>
        <p:nvSpPr>
          <p:cNvPr id="17" name="CuadroTexto 16">
            <a:extLst>
              <a:ext uri="{FF2B5EF4-FFF2-40B4-BE49-F238E27FC236}">
                <a16:creationId xmlns:a16="http://schemas.microsoft.com/office/drawing/2014/main" id="{F25F42BD-46D1-43D7-93B1-2E3F47044917}"/>
              </a:ext>
            </a:extLst>
          </p:cNvPr>
          <p:cNvSpPr txBox="1"/>
          <p:nvPr/>
        </p:nvSpPr>
        <p:spPr>
          <a:xfrm>
            <a:off x="5503813" y="3015904"/>
            <a:ext cx="3278447" cy="2631490"/>
          </a:xfrm>
          <a:prstGeom prst="rect">
            <a:avLst/>
          </a:prstGeom>
          <a:noFill/>
        </p:spPr>
        <p:txBody>
          <a:bodyPr wrap="square">
            <a:spAutoFit/>
          </a:bodyPr>
          <a:lstStyle/>
          <a:p>
            <a:pPr algn="ct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Saldremos hacia </a:t>
            </a:r>
            <a:r>
              <a:rPr lang="es-CO" sz="1500" b="1" dirty="0">
                <a:solidFill>
                  <a:srgbClr val="7030A0"/>
                </a:solidFill>
                <a:effectLst/>
                <a:latin typeface="KGTurningTables"/>
                <a:ea typeface="Calibri" panose="020F0502020204030204" pitchFamily="34" charset="0"/>
                <a:cs typeface="KGTurningTables"/>
              </a:rPr>
              <a:t>Nápoles</a:t>
            </a:r>
            <a:r>
              <a:rPr lang="es-CO" sz="1500" dirty="0">
                <a:solidFill>
                  <a:srgbClr val="231F20"/>
                </a:solidFill>
                <a:effectLst/>
                <a:latin typeface="KGTurningTables"/>
                <a:ea typeface="Calibri" panose="020F0502020204030204" pitchFamily="34" charset="0"/>
                <a:cs typeface="KGTurningTables"/>
              </a:rPr>
              <a:t> donde embarcaremos rumbo a </a:t>
            </a:r>
            <a:r>
              <a:rPr lang="es-CO" sz="1500" b="1" dirty="0">
                <a:solidFill>
                  <a:srgbClr val="7030A0"/>
                </a:solidFill>
                <a:effectLst/>
                <a:latin typeface="KGTurningTables"/>
                <a:ea typeface="Calibri" panose="020F0502020204030204" pitchFamily="34" charset="0"/>
                <a:cs typeface="KGTurningTables"/>
              </a:rPr>
              <a:t>la Isla de CAPRI.</a:t>
            </a:r>
            <a:r>
              <a:rPr lang="es-CO" sz="1500" dirty="0">
                <a:solidFill>
                  <a:srgbClr val="231F20"/>
                </a:solidFill>
                <a:effectLst/>
                <a:latin typeface="KGTurningTables"/>
                <a:ea typeface="Calibri" panose="020F0502020204030204" pitchFamily="34" charset="0"/>
                <a:cs typeface="KGTurningTables"/>
              </a:rPr>
              <a:t> Una vez lleguemos al puerto de Marina Grande realizaremos una excursión por mar que nos llevará a conocer la </a:t>
            </a:r>
            <a:r>
              <a:rPr lang="es-CO" sz="1500" b="1" dirty="0">
                <a:solidFill>
                  <a:srgbClr val="7030A0"/>
                </a:solidFill>
                <a:effectLst/>
                <a:latin typeface="KGTurningTables"/>
                <a:ea typeface="Calibri" panose="020F0502020204030204" pitchFamily="34" charset="0"/>
                <a:cs typeface="KGTurningTables"/>
              </a:rPr>
              <a:t>Gruta Blanca</a:t>
            </a:r>
            <a:r>
              <a:rPr lang="es-CO" sz="1500" dirty="0">
                <a:solidFill>
                  <a:srgbClr val="231F20"/>
                </a:solidFill>
                <a:effectLst/>
                <a:latin typeface="KGTurningTables"/>
                <a:ea typeface="Calibri" panose="020F0502020204030204" pitchFamily="34" charset="0"/>
                <a:cs typeface="KGTurningTables"/>
              </a:rPr>
              <a:t>, la Gruta de Coral y los </a:t>
            </a:r>
            <a:r>
              <a:rPr lang="es-CO" sz="1500" b="1" dirty="0">
                <a:solidFill>
                  <a:srgbClr val="7030A0"/>
                </a:solidFill>
                <a:effectLst/>
                <a:latin typeface="KGTurningTables"/>
                <a:ea typeface="Calibri" panose="020F0502020204030204" pitchFamily="34" charset="0"/>
                <a:cs typeface="KGTurningTables"/>
              </a:rPr>
              <a:t>magníficos Farallones de Capri</a:t>
            </a:r>
            <a:r>
              <a:rPr lang="es-CO" sz="1500" dirty="0">
                <a:solidFill>
                  <a:srgbClr val="231F20"/>
                </a:solidFill>
                <a:effectLst/>
                <a:latin typeface="KGTurningTables"/>
                <a:ea typeface="Calibri" panose="020F0502020204030204" pitchFamily="34" charset="0"/>
                <a:cs typeface="KGTurningTables"/>
              </a:rPr>
              <a:t>. Disfrutaremos de la hermosa panorámica sobre el acantilado en la parte más alta de la Isla acompañado de un </a:t>
            </a:r>
            <a:r>
              <a:rPr lang="es-CO" sz="1500" b="1" dirty="0">
                <a:solidFill>
                  <a:srgbClr val="7030A0"/>
                </a:solidFill>
                <a:latin typeface="KGTurningTables"/>
              </a:rPr>
              <a:t>delicioso</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latin typeface="KGTurningTables"/>
              </a:rPr>
              <a:t>Helatto</a:t>
            </a:r>
            <a:r>
              <a:rPr lang="es-CO" sz="1500" dirty="0">
                <a:solidFill>
                  <a:srgbClr val="231F20"/>
                </a:solidFill>
                <a:effectLst/>
                <a:latin typeface="KGTurningTables"/>
                <a:ea typeface="Calibri" panose="020F0502020204030204" pitchFamily="34" charset="0"/>
                <a:cs typeface="KGTurningTables"/>
              </a:rPr>
              <a:t>. </a:t>
            </a:r>
            <a:endParaRPr lang="es-CO" sz="1500" dirty="0"/>
          </a:p>
        </p:txBody>
      </p:sp>
      <p:pic>
        <p:nvPicPr>
          <p:cNvPr id="18" name="Imagen 17">
            <a:extLst>
              <a:ext uri="{FF2B5EF4-FFF2-40B4-BE49-F238E27FC236}">
                <a16:creationId xmlns:a16="http://schemas.microsoft.com/office/drawing/2014/main" id="{97F1DF67-4446-474E-B7D4-F9D130BE13A3}"/>
              </a:ext>
            </a:extLst>
          </p:cNvPr>
          <p:cNvPicPr>
            <a:picLocks noChangeAspect="1"/>
          </p:cNvPicPr>
          <p:nvPr/>
        </p:nvPicPr>
        <p:blipFill rotWithShape="1">
          <a:blip r:embed="rId3"/>
          <a:srcRect t="12339"/>
          <a:stretch/>
        </p:blipFill>
        <p:spPr>
          <a:xfrm>
            <a:off x="4293521" y="817045"/>
            <a:ext cx="1139953" cy="621865"/>
          </a:xfrm>
          <a:prstGeom prst="rect">
            <a:avLst/>
          </a:prstGeom>
        </p:spPr>
      </p:pic>
      <p:pic>
        <p:nvPicPr>
          <p:cNvPr id="19" name="Picture 18" descr="Colorear Infantil Barco Dibujo - Novocom.top">
            <a:extLst>
              <a:ext uri="{FF2B5EF4-FFF2-40B4-BE49-F238E27FC236}">
                <a16:creationId xmlns:a16="http://schemas.microsoft.com/office/drawing/2014/main" id="{175638FF-7956-4870-8526-AB8EE08141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41" t="10696" r="6353" b="20523"/>
          <a:stretch/>
        </p:blipFill>
        <p:spPr bwMode="auto">
          <a:xfrm>
            <a:off x="6208115" y="5653354"/>
            <a:ext cx="1137230" cy="669393"/>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22">
            <a:extLst>
              <a:ext uri="{FF2B5EF4-FFF2-40B4-BE49-F238E27FC236}">
                <a16:creationId xmlns:a16="http://schemas.microsoft.com/office/drawing/2014/main" id="{362380D6-9E71-412D-96C4-D6F31300C53F}"/>
              </a:ext>
            </a:extLst>
          </p:cNvPr>
          <p:cNvPicPr>
            <a:picLocks noChangeAspect="1"/>
          </p:cNvPicPr>
          <p:nvPr/>
        </p:nvPicPr>
        <p:blipFill>
          <a:blip r:embed="rId5"/>
          <a:stretch>
            <a:fillRect/>
          </a:stretch>
        </p:blipFill>
        <p:spPr>
          <a:xfrm>
            <a:off x="863872" y="2487045"/>
            <a:ext cx="4569602" cy="3427202"/>
          </a:xfrm>
          <a:prstGeom prst="rect">
            <a:avLst/>
          </a:prstGeom>
          <a:ln w="47625" cmpd="dbl">
            <a:solidFill>
              <a:schemeClr val="accent4">
                <a:lumMod val="75000"/>
              </a:schemeClr>
            </a:solidFill>
          </a:ln>
        </p:spPr>
      </p:pic>
      <p:pic>
        <p:nvPicPr>
          <p:cNvPr id="10242" name="Picture 2" descr="Colorido icono de cámara fotográfica, estilo de dibujos animados Imagen  Vector de stock - Alamy">
            <a:extLst>
              <a:ext uri="{FF2B5EF4-FFF2-40B4-BE49-F238E27FC236}">
                <a16:creationId xmlns:a16="http://schemas.microsoft.com/office/drawing/2014/main" id="{2D3E6610-8427-4045-B177-3CE0A13D953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7769"/>
          <a:stretch/>
        </p:blipFill>
        <p:spPr bwMode="auto">
          <a:xfrm rot="20486046">
            <a:off x="7945416" y="1587381"/>
            <a:ext cx="660946" cy="5894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cono de estrella de dibujos animados 12014296 Vector en Vecteezy">
            <a:extLst>
              <a:ext uri="{FF2B5EF4-FFF2-40B4-BE49-F238E27FC236}">
                <a16:creationId xmlns:a16="http://schemas.microsoft.com/office/drawing/2014/main" id="{F52543EE-B1EF-4CEA-AF9E-CC4CCDBD77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2923" y="5442948"/>
            <a:ext cx="414853" cy="414853"/>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Cámara De Dibujos Animados Ilustraciones Svg, Vectoriales, Clip Art  Vectorizado Libre De Derechos. Image 45405228.">
            <a:extLst>
              <a:ext uri="{FF2B5EF4-FFF2-40B4-BE49-F238E27FC236}">
                <a16:creationId xmlns:a16="http://schemas.microsoft.com/office/drawing/2014/main" id="{018BE70C-093A-4477-BCC7-0E46F214EE5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018" t="11696" r="6314" b="12227"/>
          <a:stretch/>
        </p:blipFill>
        <p:spPr bwMode="auto">
          <a:xfrm>
            <a:off x="262400" y="5522360"/>
            <a:ext cx="456747" cy="39188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Un dibujo simple de los globos de colores. | Vector Gratis">
            <a:extLst>
              <a:ext uri="{FF2B5EF4-FFF2-40B4-BE49-F238E27FC236}">
                <a16:creationId xmlns:a16="http://schemas.microsoft.com/office/drawing/2014/main" id="{1C60A646-A7CC-40B6-B26B-023F7ED5ED9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5131" y="2360262"/>
            <a:ext cx="294016" cy="701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714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ibro para colorear del Real Madrid para imprimir y online">
            <a:extLst>
              <a:ext uri="{FF2B5EF4-FFF2-40B4-BE49-F238E27FC236}">
                <a16:creationId xmlns:a16="http://schemas.microsoft.com/office/drawing/2014/main" id="{0CD1932B-3A24-4B42-8D37-F6B764E1CF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58" r="12798"/>
          <a:stretch/>
        </p:blipFill>
        <p:spPr bwMode="auto">
          <a:xfrm>
            <a:off x="8219249" y="4341617"/>
            <a:ext cx="723481" cy="97315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Ilustración de Estrella De Dibujos Animados y más Vectores Libres de  Derechos de Amarillo - Color - iStock">
            <a:extLst>
              <a:ext uri="{FF2B5EF4-FFF2-40B4-BE49-F238E27FC236}">
                <a16:creationId xmlns:a16="http://schemas.microsoft.com/office/drawing/2014/main" id="{19D687FE-03C4-4799-8559-52CC664DA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5870" y="3629463"/>
            <a:ext cx="553398" cy="553398"/>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62A31ACE-3DA6-438A-A8EE-4EF05F646793}"/>
              </a:ext>
            </a:extLst>
          </p:cNvPr>
          <p:cNvSpPr txBox="1"/>
          <p:nvPr/>
        </p:nvSpPr>
        <p:spPr>
          <a:xfrm>
            <a:off x="5089503" y="945865"/>
            <a:ext cx="2363441" cy="523220"/>
          </a:xfrm>
          <a:prstGeom prst="rect">
            <a:avLst/>
          </a:prstGeom>
          <a:noFill/>
        </p:spPr>
        <p:txBody>
          <a:bodyPr wrap="square">
            <a:spAutoFit/>
          </a:bodyPr>
          <a:lstStyle/>
          <a:p>
            <a:pPr algn="just">
              <a:tabLst>
                <a:tab pos="590550" algn="l"/>
              </a:tabLst>
            </a:pPr>
            <a:r>
              <a:rPr lang="es-ES" sz="2800" b="1" dirty="0">
                <a:solidFill>
                  <a:srgbClr val="FF0000"/>
                </a:solidFill>
                <a:latin typeface="Calibri" panose="020F0502020204030204" pitchFamily="34" charset="0"/>
                <a:cs typeface="Calibri" panose="020F0502020204030204" pitchFamily="34" charset="0"/>
              </a:rPr>
              <a:t>ISLA DE CAPRI</a:t>
            </a:r>
            <a:endParaRPr lang="es-CO" sz="2800" b="1" dirty="0">
              <a:solidFill>
                <a:srgbClr val="FF0000"/>
              </a:solidFill>
              <a:latin typeface="Calibri" panose="020F0502020204030204" pitchFamily="34" charset="0"/>
              <a:cs typeface="Calibri" panose="020F0502020204030204" pitchFamily="34" charset="0"/>
            </a:endParaRPr>
          </a:p>
        </p:txBody>
      </p:sp>
      <p:pic>
        <p:nvPicPr>
          <p:cNvPr id="16" name="Imagen 15">
            <a:extLst>
              <a:ext uri="{FF2B5EF4-FFF2-40B4-BE49-F238E27FC236}">
                <a16:creationId xmlns:a16="http://schemas.microsoft.com/office/drawing/2014/main" id="{DEA8CA15-46C7-4DC3-A92D-DF432957D4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302" t="10369"/>
          <a:stretch/>
        </p:blipFill>
        <p:spPr bwMode="auto">
          <a:xfrm>
            <a:off x="836831" y="1460305"/>
            <a:ext cx="3732876" cy="3034374"/>
          </a:xfrm>
          <a:prstGeom prst="rect">
            <a:avLst/>
          </a:prstGeom>
          <a:noFill/>
          <a:ln w="28575">
            <a:solidFill>
              <a:srgbClr val="C45911"/>
            </a:solidFill>
            <a:miter lim="800000"/>
            <a:headEnd/>
            <a:tailEnd/>
          </a:ln>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F25F42BD-46D1-43D7-93B1-2E3F47044917}"/>
              </a:ext>
            </a:extLst>
          </p:cNvPr>
          <p:cNvSpPr txBox="1"/>
          <p:nvPr/>
        </p:nvSpPr>
        <p:spPr>
          <a:xfrm>
            <a:off x="4509775" y="1428645"/>
            <a:ext cx="4372647" cy="1246495"/>
          </a:xfrm>
          <a:prstGeom prst="rect">
            <a:avLst/>
          </a:prstGeom>
          <a:noFill/>
        </p:spPr>
        <p:txBody>
          <a:bodyPr wrap="square">
            <a:spAutoFit/>
          </a:bodyPr>
          <a:lstStyle/>
          <a:p>
            <a:pPr algn="ctr"/>
            <a:r>
              <a:rPr lang="es-CO" sz="1500" dirty="0">
                <a:solidFill>
                  <a:srgbClr val="231F20"/>
                </a:solidFill>
                <a:effectLst/>
                <a:latin typeface="KGTurningTables"/>
                <a:ea typeface="Calibri" panose="020F0502020204030204" pitchFamily="34" charset="0"/>
                <a:cs typeface="KGTurningTables"/>
              </a:rPr>
              <a:t>Descenderemos en el famoso </a:t>
            </a:r>
            <a:r>
              <a:rPr lang="es-CO" sz="1500" b="1" dirty="0">
                <a:solidFill>
                  <a:srgbClr val="7030A0"/>
                </a:solidFill>
                <a:effectLst/>
                <a:latin typeface="KGTurningTables"/>
                <a:ea typeface="Calibri" panose="020F0502020204030204" pitchFamily="34" charset="0"/>
                <a:cs typeface="KGTurningTables"/>
              </a:rPr>
              <a:t>funicular</a:t>
            </a:r>
            <a:r>
              <a:rPr lang="es-CO" sz="1500" dirty="0">
                <a:solidFill>
                  <a:srgbClr val="231F20"/>
                </a:solidFill>
                <a:effectLst/>
                <a:latin typeface="KGTurningTables"/>
                <a:ea typeface="Calibri" panose="020F0502020204030204" pitchFamily="34" charset="0"/>
                <a:cs typeface="KGTurningTables"/>
              </a:rPr>
              <a:t> y tendremos tiempo de </a:t>
            </a:r>
            <a:r>
              <a:rPr lang="es-CO" sz="1500" b="1" dirty="0">
                <a:solidFill>
                  <a:srgbClr val="7030A0"/>
                </a:solidFill>
                <a:latin typeface="KGTurningTables"/>
              </a:rPr>
              <a:t>almorzar</a:t>
            </a:r>
            <a:r>
              <a:rPr lang="es-CO" sz="1500" dirty="0">
                <a:solidFill>
                  <a:srgbClr val="231F20"/>
                </a:solidFill>
                <a:effectLst/>
                <a:latin typeface="KGTurningTables"/>
                <a:ea typeface="Calibri" panose="020F0502020204030204" pitchFamily="34" charset="0"/>
                <a:cs typeface="KGTurningTables"/>
              </a:rPr>
              <a:t> a </a:t>
            </a:r>
            <a:r>
              <a:rPr lang="es-CO" sz="1500" b="1" dirty="0">
                <a:solidFill>
                  <a:srgbClr val="7030A0"/>
                </a:solidFill>
                <a:latin typeface="KGTurningTables"/>
              </a:rPr>
              <a:t>nuestro</a:t>
            </a:r>
            <a:r>
              <a:rPr lang="es-CO" sz="1500" dirty="0">
                <a:solidFill>
                  <a:srgbClr val="231F20"/>
                </a:solidFill>
                <a:effectLst/>
                <a:latin typeface="KGTurningTables"/>
                <a:ea typeface="Calibri" panose="020F0502020204030204" pitchFamily="34" charset="0"/>
                <a:cs typeface="KGTurningTables"/>
              </a:rPr>
              <a:t> </a:t>
            </a:r>
            <a:r>
              <a:rPr lang="es-CO" sz="1500" b="1" dirty="0">
                <a:solidFill>
                  <a:srgbClr val="7030A0"/>
                </a:solidFill>
                <a:latin typeface="KGTurningTables"/>
              </a:rPr>
              <a:t>ritmo</a:t>
            </a:r>
            <a:r>
              <a:rPr lang="es-CO" sz="1500" dirty="0">
                <a:solidFill>
                  <a:srgbClr val="231F20"/>
                </a:solidFill>
                <a:effectLst/>
                <a:latin typeface="KGTurningTables"/>
                <a:ea typeface="Calibri" panose="020F0502020204030204" pitchFamily="34" charset="0"/>
                <a:cs typeface="KGTurningTables"/>
              </a:rPr>
              <a:t> y de hacer algunas compras mientras contemplamos el maravilloso </a:t>
            </a:r>
            <a:r>
              <a:rPr lang="es-CO" sz="1500" b="1" dirty="0">
                <a:solidFill>
                  <a:srgbClr val="7030A0"/>
                </a:solidFill>
                <a:latin typeface="KGTurningTables"/>
              </a:rPr>
              <a:t>Mar</a:t>
            </a:r>
            <a:r>
              <a:rPr lang="es-CO" sz="1500" dirty="0">
                <a:solidFill>
                  <a:srgbClr val="231F20"/>
                </a:solidFill>
                <a:effectLst/>
                <a:latin typeface="KGTurningTables"/>
                <a:ea typeface="Calibri" panose="020F0502020204030204" pitchFamily="34" charset="0"/>
                <a:cs typeface="KGTurningTables"/>
              </a:rPr>
              <a:t> Mediterrán</a:t>
            </a:r>
            <a:r>
              <a:rPr lang="es-CO" sz="1500" b="1" dirty="0">
                <a:solidFill>
                  <a:srgbClr val="7030A0"/>
                </a:solidFill>
                <a:latin typeface="KGTurningTables"/>
              </a:rPr>
              <a:t>e</a:t>
            </a:r>
            <a:r>
              <a:rPr lang="es-CO" sz="1500" dirty="0">
                <a:solidFill>
                  <a:srgbClr val="231F20"/>
                </a:solidFill>
                <a:effectLst/>
                <a:latin typeface="KGTurningTables"/>
                <a:ea typeface="Calibri" panose="020F0502020204030204" pitchFamily="34" charset="0"/>
                <a:cs typeface="KGTurningTables"/>
              </a:rPr>
              <a:t>o. A la hora indicada volveremos a Roma. </a:t>
            </a:r>
            <a:r>
              <a:rPr lang="es-CO" sz="1500" b="1" u="sng" dirty="0">
                <a:solidFill>
                  <a:srgbClr val="231F20"/>
                </a:solidFill>
                <a:effectLst/>
                <a:latin typeface="KGTurningTables"/>
                <a:ea typeface="Calibri" panose="020F0502020204030204" pitchFamily="34" charset="0"/>
                <a:cs typeface="KGTurningTables"/>
              </a:rPr>
              <a:t>Cena y Alojamiento.</a:t>
            </a:r>
            <a:endParaRPr lang="es-CO" sz="1500" u="sng" dirty="0"/>
          </a:p>
        </p:txBody>
      </p:sp>
      <p:pic>
        <p:nvPicPr>
          <p:cNvPr id="22" name="Imagen 32">
            <a:extLst>
              <a:ext uri="{FF2B5EF4-FFF2-40B4-BE49-F238E27FC236}">
                <a16:creationId xmlns:a16="http://schemas.microsoft.com/office/drawing/2014/main" id="{166DBF19-12EB-48E7-876B-D969CFAF6E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0973" t="13211" r="15805" b="17577"/>
          <a:stretch>
            <a:fillRect/>
          </a:stretch>
        </p:blipFill>
        <p:spPr bwMode="auto">
          <a:xfrm>
            <a:off x="3289146" y="831021"/>
            <a:ext cx="608214" cy="475993"/>
          </a:xfrm>
          <a:prstGeom prst="rect">
            <a:avLst/>
          </a:prstGeom>
          <a:noFill/>
          <a:extLst>
            <a:ext uri="{909E8E84-426E-40DD-AFC4-6F175D3DCCD1}">
              <a14:hiddenFill xmlns:a14="http://schemas.microsoft.com/office/drawing/2010/main">
                <a:solidFill>
                  <a:srgbClr val="FFFFFF"/>
                </a:solidFill>
              </a14:hiddenFill>
            </a:ext>
          </a:extLst>
        </p:spPr>
      </p:pic>
      <p:sp>
        <p:nvSpPr>
          <p:cNvPr id="24" name="CuadroTexto 23">
            <a:extLst>
              <a:ext uri="{FF2B5EF4-FFF2-40B4-BE49-F238E27FC236}">
                <a16:creationId xmlns:a16="http://schemas.microsoft.com/office/drawing/2014/main" id="{C5C845F2-049F-469F-8CC6-9AFF46AF38CC}"/>
              </a:ext>
            </a:extLst>
          </p:cNvPr>
          <p:cNvSpPr txBox="1"/>
          <p:nvPr/>
        </p:nvSpPr>
        <p:spPr>
          <a:xfrm>
            <a:off x="464517" y="5076100"/>
            <a:ext cx="7908052" cy="1015663"/>
          </a:xfrm>
          <a:prstGeom prst="rect">
            <a:avLst/>
          </a:prstGeom>
          <a:noFill/>
        </p:spPr>
        <p:txBody>
          <a:bodyPr wrap="square">
            <a:spAutoFit/>
          </a:bodyPr>
          <a:lstStyle/>
          <a:p>
            <a:pPr algn="ctr">
              <a:tabLst>
                <a:tab pos="590550" algn="l"/>
              </a:tabLst>
            </a:pP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Volaremos a Madrid. Al llegar, disfrutaremos de esta bella ciudad desde el primer momento: </a:t>
            </a:r>
            <a:r>
              <a:rPr lang="es-CO" sz="1500" b="1" dirty="0">
                <a:solidFill>
                  <a:srgbClr val="7030A0"/>
                </a:solidFill>
                <a:effectLst/>
                <a:latin typeface="KGTurningTables"/>
                <a:ea typeface="Calibri" panose="020F0502020204030204" pitchFamily="34" charset="0"/>
                <a:cs typeface="KGTurningTables"/>
              </a:rPr>
              <a:t>La Plaza de España</a:t>
            </a:r>
            <a:r>
              <a:rPr lang="es-CO" sz="1500" dirty="0">
                <a:solidFill>
                  <a:srgbClr val="231F20"/>
                </a:solidFill>
                <a:effectLst/>
                <a:latin typeface="KGTurningTables"/>
                <a:ea typeface="Calibri" panose="020F0502020204030204" pitchFamily="34" charset="0"/>
                <a:cs typeface="KGTurningTables"/>
              </a:rPr>
              <a:t>, La Plaza de Oriente donde se encuentra </a:t>
            </a:r>
            <a:r>
              <a:rPr lang="es-CO" sz="1500" b="1" dirty="0">
                <a:solidFill>
                  <a:srgbClr val="7030A0"/>
                </a:solidFill>
                <a:effectLst/>
                <a:latin typeface="KGTurningTables"/>
                <a:ea typeface="Calibri" panose="020F0502020204030204" pitchFamily="34" charset="0"/>
                <a:cs typeface="KGTurningTables"/>
              </a:rPr>
              <a:t>El Palacio Real, la Calle Mayor, La Plaza Neptuno,</a:t>
            </a:r>
            <a:r>
              <a:rPr lang="es-CO" sz="1500" dirty="0">
                <a:solidFill>
                  <a:srgbClr val="231F20"/>
                </a:solidFill>
                <a:effectLst/>
                <a:latin typeface="KGTurningTables"/>
                <a:ea typeface="Calibri" panose="020F0502020204030204" pitchFamily="34" charset="0"/>
                <a:cs typeface="KGTurningTables"/>
              </a:rPr>
              <a:t> El Paseo Real, El Paseo del Prado, La Plaza de Cibeles, </a:t>
            </a:r>
            <a:r>
              <a:rPr lang="es-CO" sz="1500" b="1" dirty="0">
                <a:solidFill>
                  <a:srgbClr val="7030A0"/>
                </a:solidFill>
                <a:effectLst/>
                <a:latin typeface="KGTurningTables"/>
                <a:ea typeface="Calibri" panose="020F0502020204030204" pitchFamily="34" charset="0"/>
                <a:cs typeface="KGTurningTables"/>
              </a:rPr>
              <a:t>La Puerta de Alcalá</a:t>
            </a:r>
            <a:r>
              <a:rPr lang="es-CO" sz="1500" dirty="0">
                <a:solidFill>
                  <a:srgbClr val="231F20"/>
                </a:solidFill>
                <a:effectLst/>
                <a:latin typeface="KGTurningTables"/>
                <a:ea typeface="Calibri" panose="020F0502020204030204" pitchFamily="34" charset="0"/>
                <a:cs typeface="KGTurningTables"/>
              </a:rPr>
              <a:t>.  Al terminar la tarde disfrutaremos de una deliciosa </a:t>
            </a:r>
            <a:r>
              <a:rPr lang="es-CO" sz="1500" b="1" u="sng" dirty="0">
                <a:solidFill>
                  <a:srgbClr val="231F20"/>
                </a:solidFill>
                <a:effectLst/>
                <a:latin typeface="KGTurningTables"/>
                <a:ea typeface="Calibri" panose="020F0502020204030204" pitchFamily="34" charset="0"/>
                <a:cs typeface="KGTurningTables"/>
              </a:rPr>
              <a:t>Cena. Alojamiento.</a:t>
            </a:r>
            <a:endParaRPr lang="es-CO" sz="1500" b="1" u="sng"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5" name="Imagen 24">
            <a:extLst>
              <a:ext uri="{FF2B5EF4-FFF2-40B4-BE49-F238E27FC236}">
                <a16:creationId xmlns:a16="http://schemas.microsoft.com/office/drawing/2014/main" id="{F1608EDA-7C26-41C9-9E1C-53993A565D62}"/>
              </a:ext>
            </a:extLst>
          </p:cNvPr>
          <p:cNvPicPr>
            <a:picLocks noChangeAspect="1"/>
          </p:cNvPicPr>
          <p:nvPr/>
        </p:nvPicPr>
        <p:blipFill rotWithShape="1">
          <a:blip r:embed="rId6"/>
          <a:srcRect t="6773" r="10608"/>
          <a:stretch/>
        </p:blipFill>
        <p:spPr>
          <a:xfrm>
            <a:off x="4817385" y="2706186"/>
            <a:ext cx="3154186" cy="2338868"/>
          </a:xfrm>
          <a:prstGeom prst="rect">
            <a:avLst/>
          </a:prstGeom>
          <a:noFill/>
          <a:ln w="28575">
            <a:solidFill>
              <a:srgbClr val="C45911"/>
            </a:solidFill>
            <a:miter lim="800000"/>
            <a:headEnd/>
            <a:tailEnd/>
          </a:ln>
        </p:spPr>
      </p:pic>
      <p:sp>
        <p:nvSpPr>
          <p:cNvPr id="26" name="CuadroTexto 25">
            <a:extLst>
              <a:ext uri="{FF2B5EF4-FFF2-40B4-BE49-F238E27FC236}">
                <a16:creationId xmlns:a16="http://schemas.microsoft.com/office/drawing/2014/main" id="{F9E67959-38EF-459B-B8BB-3614D50284D0}"/>
              </a:ext>
            </a:extLst>
          </p:cNvPr>
          <p:cNvSpPr txBox="1"/>
          <p:nvPr/>
        </p:nvSpPr>
        <p:spPr>
          <a:xfrm>
            <a:off x="620542" y="4635834"/>
            <a:ext cx="3309870" cy="384721"/>
          </a:xfrm>
          <a:prstGeom prst="rect">
            <a:avLst/>
          </a:prstGeom>
          <a:noFill/>
        </p:spPr>
        <p:txBody>
          <a:bodyPr wrap="square">
            <a:spAutoFit/>
          </a:bodyPr>
          <a:lstStyle/>
          <a:p>
            <a:pPr algn="just"/>
            <a:r>
              <a:rPr lang="es-CO" b="1" dirty="0">
                <a:solidFill>
                  <a:srgbClr val="00B050"/>
                </a:solidFill>
                <a:latin typeface="Arial Narrow" panose="020B0606020202030204" pitchFamily="34" charset="0"/>
                <a:cs typeface="Arial" panose="020B0604020202020204" pitchFamily="34" charset="0"/>
              </a:rPr>
              <a:t>DÍA 19, </a:t>
            </a:r>
            <a:r>
              <a:rPr lang="es-CO" b="1" dirty="0">
                <a:solidFill>
                  <a:srgbClr val="1F4E79"/>
                </a:solidFill>
                <a:latin typeface="Arial Narrow" panose="020B0606020202030204" pitchFamily="34" charset="0"/>
                <a:cs typeface="Arial" panose="020B0604020202020204" pitchFamily="34" charset="0"/>
              </a:rPr>
              <a:t>julio 03 </a:t>
            </a:r>
            <a:r>
              <a:rPr lang="es-ES" sz="19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ROMA - MADRID</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4338" name="Picture 2" descr="icono de estrella de dibujos animados 12014296 Vector en Vecteezy">
            <a:extLst>
              <a:ext uri="{FF2B5EF4-FFF2-40B4-BE49-F238E27FC236}">
                <a16:creationId xmlns:a16="http://schemas.microsoft.com/office/drawing/2014/main" id="{49ADA4D3-6A40-491D-97D1-A790ADA77D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02321" y="648734"/>
            <a:ext cx="310242" cy="310242"/>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Vector de Negro esquema dibujo fútbol silueta deporte blanco dibujos  animados bola bolas gratis deportes fútbol balón Rugby juego dibujar Balon  Soccerball para colorear páginas dibujos aprontando Soccor para Descargar  Gratis |">
            <a:extLst>
              <a:ext uri="{FF2B5EF4-FFF2-40B4-BE49-F238E27FC236}">
                <a16:creationId xmlns:a16="http://schemas.microsoft.com/office/drawing/2014/main" id="{43D01A0F-07A0-4BDF-A7E2-94DFC13768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7502" y="4630770"/>
            <a:ext cx="514480" cy="511855"/>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F0B50F99-DA4B-447D-8A08-394F7132F9EF}"/>
              </a:ext>
            </a:extLst>
          </p:cNvPr>
          <p:cNvPicPr>
            <a:picLocks noChangeAspect="1"/>
          </p:cNvPicPr>
          <p:nvPr/>
        </p:nvPicPr>
        <p:blipFill rotWithShape="1">
          <a:blip r:embed="rId9"/>
          <a:srcRect l="15414" t="24066" r="15883" b="29914"/>
          <a:stretch/>
        </p:blipFill>
        <p:spPr>
          <a:xfrm rot="20492106">
            <a:off x="4357003" y="762956"/>
            <a:ext cx="721452" cy="510427"/>
          </a:xfrm>
          <a:prstGeom prst="rect">
            <a:avLst/>
          </a:prstGeom>
        </p:spPr>
      </p:pic>
    </p:spTree>
    <p:extLst>
      <p:ext uri="{BB962C8B-B14F-4D97-AF65-F5344CB8AC3E}">
        <p14:creationId xmlns:p14="http://schemas.microsoft.com/office/powerpoint/2010/main" val="399479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TAZMANIAN DEVIL - personaje de dibujos animados de Warner Bros Fotografía  de stock - Alamy">
            <a:extLst>
              <a:ext uri="{FF2B5EF4-FFF2-40B4-BE49-F238E27FC236}">
                <a16:creationId xmlns:a16="http://schemas.microsoft.com/office/drawing/2014/main" id="{4708E17A-5FDD-4331-885C-7F2854FA39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42" t="11513" r="9367" b="16743"/>
          <a:stretch/>
        </p:blipFill>
        <p:spPr bwMode="auto">
          <a:xfrm flipH="1">
            <a:off x="8049985" y="1594420"/>
            <a:ext cx="697846" cy="826579"/>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FD918E6B-68EB-43F0-B387-45B9C913F0F1}"/>
              </a:ext>
            </a:extLst>
          </p:cNvPr>
          <p:cNvSpPr txBox="1"/>
          <p:nvPr/>
        </p:nvSpPr>
        <p:spPr>
          <a:xfrm>
            <a:off x="582804" y="1390271"/>
            <a:ext cx="7516097" cy="1246495"/>
          </a:xfrm>
          <a:prstGeom prst="rect">
            <a:avLst/>
          </a:prstGeom>
          <a:noFill/>
        </p:spPr>
        <p:txBody>
          <a:bodyPr wrap="square">
            <a:spAutoFit/>
          </a:bodyPr>
          <a:lstStyle/>
          <a:p>
            <a:pPr algn="ctr">
              <a:tabLst>
                <a:tab pos="590550" algn="l"/>
              </a:tabLst>
            </a:pP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Hoy disfrutaremos de un completísimo tour en el mundialmente conocido </a:t>
            </a:r>
            <a:r>
              <a:rPr lang="es-CO" sz="1500" b="1" dirty="0">
                <a:solidFill>
                  <a:srgbClr val="7030A0"/>
                </a:solidFill>
                <a:effectLst/>
                <a:latin typeface="KGTurningTables"/>
                <a:ea typeface="Calibri" panose="020F0502020204030204" pitchFamily="34" charset="0"/>
                <a:cs typeface="KGTurningTables"/>
              </a:rPr>
              <a:t>Estadio Santiago Bernabéu</a:t>
            </a:r>
            <a:r>
              <a:rPr lang="es-CO" sz="1500" dirty="0">
                <a:solidFill>
                  <a:srgbClr val="231F20"/>
                </a:solidFill>
                <a:effectLst/>
                <a:latin typeface="KGTurningTables"/>
                <a:ea typeface="Calibri" panose="020F0502020204030204" pitchFamily="34" charset="0"/>
                <a:cs typeface="KGTurningTables"/>
              </a:rPr>
              <a:t>; allí despertarán en ti un mundo de pasiones por el mayor espectáculo del mundo. Visitaremos el parque de la </a:t>
            </a:r>
            <a:r>
              <a:rPr lang="es-CO" sz="1500" b="1" dirty="0">
                <a:solidFill>
                  <a:srgbClr val="7030A0"/>
                </a:solidFill>
                <a:effectLst/>
                <a:latin typeface="KGTurningTables"/>
                <a:ea typeface="Calibri" panose="020F0502020204030204" pitchFamily="34" charset="0"/>
                <a:cs typeface="KGTurningTables"/>
              </a:rPr>
              <a:t>WARNER BROSS</a:t>
            </a:r>
            <a:r>
              <a:rPr lang="es-CO" sz="1500" dirty="0">
                <a:solidFill>
                  <a:srgbClr val="231F20"/>
                </a:solidFill>
                <a:effectLst/>
                <a:latin typeface="KGTurningTables"/>
                <a:ea typeface="Calibri" panose="020F0502020204030204" pitchFamily="34" charset="0"/>
                <a:cs typeface="KGTurningTables"/>
              </a:rPr>
              <a:t> y sus divertidas atracciones como: </a:t>
            </a:r>
            <a:r>
              <a:rPr lang="es-CO" sz="1500" b="1" dirty="0">
                <a:solidFill>
                  <a:srgbClr val="7030A0"/>
                </a:solidFill>
                <a:effectLst/>
                <a:latin typeface="KGTurningTables"/>
                <a:ea typeface="Calibri" panose="020F0502020204030204" pitchFamily="34" charset="0"/>
                <a:cs typeface="KGTurningTables"/>
              </a:rPr>
              <a:t>Stunt Fall, Superman, Lexluthor, Batman</a:t>
            </a:r>
            <a:r>
              <a:rPr lang="es-CO" sz="1500" dirty="0">
                <a:solidFill>
                  <a:srgbClr val="231F20"/>
                </a:solidFill>
                <a:effectLst/>
                <a:latin typeface="KGTurningTables"/>
                <a:ea typeface="Calibri" panose="020F0502020204030204" pitchFamily="34" charset="0"/>
                <a:cs typeface="KGTurningTables"/>
              </a:rPr>
              <a:t> y muchas más. Este increíble lugar te hará sentir que valió la pena esperar quince años para vivirlo. </a:t>
            </a:r>
            <a:r>
              <a:rPr lang="es-CO" sz="1500" b="1" u="sng" dirty="0">
                <a:solidFill>
                  <a:srgbClr val="231F20"/>
                </a:solidFill>
                <a:effectLst/>
                <a:latin typeface="KGTurningTables"/>
                <a:ea typeface="Calibri" panose="020F0502020204030204" pitchFamily="34" charset="0"/>
                <a:cs typeface="KGTurningTables"/>
              </a:rPr>
              <a:t>Cena y Alojamiento.</a:t>
            </a:r>
            <a:endParaRPr lang="es-CO" sz="1500" u="sng"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487CD315-BF0C-426C-BB49-8D61FEFDADE1}"/>
              </a:ext>
            </a:extLst>
          </p:cNvPr>
          <p:cNvSpPr txBox="1"/>
          <p:nvPr/>
        </p:nvSpPr>
        <p:spPr>
          <a:xfrm>
            <a:off x="1663316" y="1005550"/>
            <a:ext cx="5042078" cy="400110"/>
          </a:xfrm>
          <a:prstGeom prst="rect">
            <a:avLst/>
          </a:prstGeom>
          <a:noFill/>
        </p:spPr>
        <p:txBody>
          <a:bodyPr wrap="square">
            <a:spAutoFit/>
          </a:bodyPr>
          <a:lstStyle/>
          <a:p>
            <a:pPr algn="just">
              <a:tabLst>
                <a:tab pos="590550" algn="l"/>
              </a:tabLst>
            </a:pPr>
            <a:r>
              <a:rPr lang="es-CO" b="1" dirty="0">
                <a:solidFill>
                  <a:srgbClr val="00B050"/>
                </a:solidFill>
                <a:latin typeface="Arial Narrow" panose="020B0606020202030204" pitchFamily="34" charset="0"/>
                <a:cs typeface="Arial" panose="020B0604020202020204" pitchFamily="34" charset="0"/>
              </a:rPr>
              <a:t>DÍA 20, </a:t>
            </a:r>
            <a:r>
              <a:rPr lang="es-CO" b="1" dirty="0">
                <a:solidFill>
                  <a:srgbClr val="1F4E79"/>
                </a:solidFill>
                <a:latin typeface="Arial Narrow" panose="020B0606020202030204" pitchFamily="34" charset="0"/>
                <a:cs typeface="Arial" panose="020B0604020202020204" pitchFamily="34" charset="0"/>
              </a:rPr>
              <a:t>julio 04 </a:t>
            </a:r>
            <a:r>
              <a:rPr lang="es-ES" sz="20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MADRID - </a:t>
            </a:r>
            <a:r>
              <a:rPr lang="es-CO" sz="2000" b="1" dirty="0">
                <a:solidFill>
                  <a:srgbClr val="FF0000"/>
                </a:solidFill>
                <a:latin typeface="Calibri" panose="020F0502020204030204" pitchFamily="34" charset="0"/>
                <a:cs typeface="Calibri" panose="020F0502020204030204" pitchFamily="34" charset="0"/>
              </a:rPr>
              <a:t>WARNER BROSS </a:t>
            </a:r>
            <a:endParaRPr lang="es-CO" sz="1800" b="1" dirty="0">
              <a:solidFill>
                <a:srgbClr val="FF0000"/>
              </a:solidFill>
              <a:latin typeface="Calibri" panose="020F0502020204030204" pitchFamily="34" charset="0"/>
              <a:cs typeface="Calibri" panose="020F0502020204030204" pitchFamily="34" charset="0"/>
            </a:endParaRPr>
          </a:p>
        </p:txBody>
      </p:sp>
      <p:pic>
        <p:nvPicPr>
          <p:cNvPr id="6" name="Imagen 5">
            <a:extLst>
              <a:ext uri="{FF2B5EF4-FFF2-40B4-BE49-F238E27FC236}">
                <a16:creationId xmlns:a16="http://schemas.microsoft.com/office/drawing/2014/main" id="{606AC307-0DC1-4012-9046-66045FA799D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759591" y="2742627"/>
            <a:ext cx="3557812" cy="2652217"/>
          </a:xfrm>
          <a:prstGeom prst="rect">
            <a:avLst/>
          </a:prstGeom>
          <a:solidFill>
            <a:schemeClr val="accent5">
              <a:lumMod val="75000"/>
            </a:schemeClr>
          </a:solidFill>
          <a:ln w="38100" cmpd="dbl">
            <a:solidFill>
              <a:schemeClr val="accent1">
                <a:lumMod val="75000"/>
              </a:schemeClr>
            </a:solidFill>
          </a:ln>
        </p:spPr>
      </p:pic>
      <p:sp>
        <p:nvSpPr>
          <p:cNvPr id="7" name="CuadroTexto 6">
            <a:extLst>
              <a:ext uri="{FF2B5EF4-FFF2-40B4-BE49-F238E27FC236}">
                <a16:creationId xmlns:a16="http://schemas.microsoft.com/office/drawing/2014/main" id="{C11E87E7-F2D7-4334-9DC7-5E28A32CDE99}"/>
              </a:ext>
            </a:extLst>
          </p:cNvPr>
          <p:cNvSpPr txBox="1"/>
          <p:nvPr/>
        </p:nvSpPr>
        <p:spPr>
          <a:xfrm>
            <a:off x="1102765" y="5777774"/>
            <a:ext cx="1522972" cy="369332"/>
          </a:xfrm>
          <a:prstGeom prst="rect">
            <a:avLst/>
          </a:prstGeom>
          <a:noFill/>
        </p:spPr>
        <p:txBody>
          <a:bodyPr wrap="square">
            <a:spAutoFit/>
          </a:bodyPr>
          <a:lstStyle/>
          <a:p>
            <a:pPr algn="just"/>
            <a:r>
              <a:rPr lang="es-CO" b="1" dirty="0">
                <a:solidFill>
                  <a:srgbClr val="00B050"/>
                </a:solidFill>
                <a:latin typeface="Arial Narrow" panose="020B0606020202030204" pitchFamily="34" charset="0"/>
                <a:cs typeface="Arial" panose="020B0604020202020204" pitchFamily="34" charset="0"/>
              </a:rPr>
              <a:t>DÍA 21, </a:t>
            </a:r>
            <a:r>
              <a:rPr lang="es-CO" b="1" dirty="0">
                <a:solidFill>
                  <a:srgbClr val="1F4E79"/>
                </a:solidFill>
                <a:latin typeface="Arial Narrow" panose="020B0606020202030204" pitchFamily="34" charset="0"/>
                <a:cs typeface="Arial" panose="020B0604020202020204" pitchFamily="34" charset="0"/>
              </a:rPr>
              <a:t>julio 05</a:t>
            </a:r>
            <a:endParaRPr lang="es-CO"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02730A48-41FC-4867-80AB-7C54C633024A}"/>
              </a:ext>
            </a:extLst>
          </p:cNvPr>
          <p:cNvSpPr txBox="1"/>
          <p:nvPr/>
        </p:nvSpPr>
        <p:spPr>
          <a:xfrm>
            <a:off x="2477001" y="5472875"/>
            <a:ext cx="5235191" cy="784830"/>
          </a:xfrm>
          <a:prstGeom prst="rect">
            <a:avLst/>
          </a:prstGeom>
          <a:noFill/>
        </p:spPr>
        <p:txBody>
          <a:bodyPr wrap="square">
            <a:spAutoFit/>
          </a:bodyPr>
          <a:lstStyle/>
          <a:p>
            <a:pPr algn="ctr">
              <a:tabLst>
                <a:tab pos="590550" algn="l"/>
              </a:tabLst>
            </a:pPr>
            <a:r>
              <a:rPr lang="es-CO" sz="1500" b="1" dirty="0">
                <a:solidFill>
                  <a:srgbClr val="231F20"/>
                </a:solidFill>
                <a:effectLst/>
                <a:latin typeface="KGTurningTables"/>
                <a:ea typeface="Calibri" panose="020F0502020204030204" pitchFamily="34" charset="0"/>
                <a:cs typeface="KGTurningTables"/>
              </a:rPr>
              <a:t>Desayuno.</a:t>
            </a:r>
            <a:r>
              <a:rPr lang="es-CO" sz="1500" dirty="0">
                <a:solidFill>
                  <a:srgbClr val="231F20"/>
                </a:solidFill>
                <a:effectLst/>
                <a:latin typeface="KGTurningTables"/>
                <a:ea typeface="Calibri" panose="020F0502020204030204" pitchFamily="34" charset="0"/>
                <a:cs typeface="KGTurningTables"/>
              </a:rPr>
              <a:t> Este día será nuestro regreso a casa. Nuestras maletas vendrán repletas de inolvidables momentos y recuerdos que perdurarán por siempre.</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3" name="Picture 4" descr="Dibujo De Dos Globos Con Formas Del Corazón Ilustración del Vector -  Ilustración de rojo, trazado: 110900182">
            <a:extLst>
              <a:ext uri="{FF2B5EF4-FFF2-40B4-BE49-F238E27FC236}">
                <a16:creationId xmlns:a16="http://schemas.microsoft.com/office/drawing/2014/main" id="{83A01AA8-D9B7-408B-86C0-965842E509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498" t="8230" r="23128" b="4527"/>
          <a:stretch/>
        </p:blipFill>
        <p:spPr bwMode="auto">
          <a:xfrm>
            <a:off x="405818" y="2444945"/>
            <a:ext cx="420779" cy="6877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Atracción Batman: Arkham Asylum | Parque Warner Madrid">
            <a:extLst>
              <a:ext uri="{FF2B5EF4-FFF2-40B4-BE49-F238E27FC236}">
                <a16:creationId xmlns:a16="http://schemas.microsoft.com/office/drawing/2014/main" id="{926451C5-EA42-45F4-9B4B-81FAD7834F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108" y="2760602"/>
            <a:ext cx="3512322" cy="2634242"/>
          </a:xfrm>
          <a:prstGeom prst="rect">
            <a:avLst/>
          </a:prstGeom>
          <a:solidFill>
            <a:schemeClr val="accent5">
              <a:lumMod val="75000"/>
            </a:schemeClr>
          </a:solidFill>
          <a:ln w="38100" cmpd="dbl">
            <a:solidFill>
              <a:schemeClr val="accent1">
                <a:lumMod val="75000"/>
              </a:schemeClr>
            </a:solidFill>
          </a:ln>
        </p:spPr>
      </p:pic>
      <p:pic>
        <p:nvPicPr>
          <p:cNvPr id="14"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5969EC0D-0CC4-42C6-8123-5E5B014A461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49" t="1976" r="4925" b="6172"/>
          <a:stretch/>
        </p:blipFill>
        <p:spPr bwMode="auto">
          <a:xfrm>
            <a:off x="8429052" y="4711724"/>
            <a:ext cx="447024" cy="5518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arque de diversiones. Diseño de estilo de dibujos animados. Montaña rusa,  el carrusel, barco pirata y carpas rojas. Ilustración vectorial sobre fondo  blanco. Página de sitio Web y Imagen Vector de stock -">
            <a:extLst>
              <a:ext uri="{FF2B5EF4-FFF2-40B4-BE49-F238E27FC236}">
                <a16:creationId xmlns:a16="http://schemas.microsoft.com/office/drawing/2014/main" id="{F91F722C-9A46-43E6-A55D-81D5AC3BCD8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7720" b="28011"/>
          <a:stretch/>
        </p:blipFill>
        <p:spPr bwMode="auto">
          <a:xfrm>
            <a:off x="6253132" y="894303"/>
            <a:ext cx="1337751" cy="533916"/>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FEB81CCA-8757-4770-8A8E-C0B21B68D5A0}"/>
              </a:ext>
            </a:extLst>
          </p:cNvPr>
          <p:cNvSpPr txBox="1"/>
          <p:nvPr/>
        </p:nvSpPr>
        <p:spPr>
          <a:xfrm>
            <a:off x="235436" y="5511979"/>
            <a:ext cx="2241565" cy="369332"/>
          </a:xfrm>
          <a:prstGeom prst="rect">
            <a:avLst/>
          </a:prstGeom>
          <a:noFill/>
        </p:spPr>
        <p:txBody>
          <a:bodyPr wrap="square">
            <a:spAutoFit/>
          </a:bodyPr>
          <a:lstStyle/>
          <a:p>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MADRID </a:t>
            </a:r>
            <a:r>
              <a:rPr lang="es-CO" sz="1800" b="1" dirty="0">
                <a:solidFill>
                  <a:schemeClr val="accent4">
                    <a:lumMod val="75000"/>
                  </a:schemeClr>
                </a:solidFill>
                <a:effectLst/>
                <a:latin typeface="DINCondensed-Bold"/>
                <a:ea typeface="Calibri" panose="020F0502020204030204" pitchFamily="34" charset="0"/>
                <a:cs typeface="DINCondensed-Bold"/>
                <a:sym typeface="Wingdings" panose="05000000000000000000" pitchFamily="2" charset="2"/>
              </a:rPr>
              <a:t>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BOGOTA</a:t>
            </a:r>
            <a:endParaRPr lang="es-CO" dirty="0"/>
          </a:p>
        </p:txBody>
      </p:sp>
      <p:pic>
        <p:nvPicPr>
          <p:cNvPr id="17" name="Imagen 16">
            <a:extLst>
              <a:ext uri="{FF2B5EF4-FFF2-40B4-BE49-F238E27FC236}">
                <a16:creationId xmlns:a16="http://schemas.microsoft.com/office/drawing/2014/main" id="{82D8876A-E2CD-4229-A637-BDEA4E6DE42C}"/>
              </a:ext>
            </a:extLst>
          </p:cNvPr>
          <p:cNvPicPr>
            <a:picLocks noChangeAspect="1"/>
          </p:cNvPicPr>
          <p:nvPr/>
        </p:nvPicPr>
        <p:blipFill>
          <a:blip r:embed="rId8"/>
          <a:stretch>
            <a:fillRect/>
          </a:stretch>
        </p:blipFill>
        <p:spPr>
          <a:xfrm>
            <a:off x="6734024" y="5962440"/>
            <a:ext cx="475993" cy="475993"/>
          </a:xfrm>
          <a:prstGeom prst="rect">
            <a:avLst/>
          </a:prstGeom>
        </p:spPr>
      </p:pic>
    </p:spTree>
    <p:extLst>
      <p:ext uri="{BB962C8B-B14F-4D97-AF65-F5344CB8AC3E}">
        <p14:creationId xmlns:p14="http://schemas.microsoft.com/office/powerpoint/2010/main" val="1401996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D384B78-8148-4F16-A0D7-D3C2063CC851}"/>
              </a:ext>
            </a:extLst>
          </p:cNvPr>
          <p:cNvSpPr txBox="1"/>
          <p:nvPr/>
        </p:nvSpPr>
        <p:spPr>
          <a:xfrm>
            <a:off x="1126376" y="3035525"/>
            <a:ext cx="3736622" cy="3093154"/>
          </a:xfrm>
          <a:prstGeom prst="rect">
            <a:avLst/>
          </a:prstGeom>
          <a:noFill/>
          <a:ln>
            <a:solidFill>
              <a:srgbClr val="00B0F0"/>
            </a:solidFill>
          </a:ln>
        </p:spPr>
        <p:txBody>
          <a:bodyPr wrap="square">
            <a:spAutoFit/>
          </a:bodyPr>
          <a:lstStyle/>
          <a:p>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s-CO" sz="15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Alojamiento (Ciudad y número de noches)</a:t>
            </a:r>
          </a:p>
          <a:p>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3 noches de alojamiento en </a:t>
            </a:r>
            <a:r>
              <a:rPr lang="es-CO" sz="15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Londres</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3 noches de alojamiento en </a:t>
            </a:r>
            <a:r>
              <a:rPr lang="es-CO" sz="15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París</a:t>
            </a:r>
            <a:endParaRPr lang="es-CO" sz="1500" dirty="0">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5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Brujas</a:t>
            </a:r>
            <a:endParaRPr lang="es-CO" sz="1500" dirty="0">
              <a:solidFill>
                <a:schemeClr val="accent4">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5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Luxemburgo</a:t>
            </a:r>
            <a:endParaRPr lang="es-CO" sz="1500" dirty="0">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2 noche de alojamiento en </a:t>
            </a:r>
            <a:r>
              <a:rPr lang="es-CO" sz="1500" b="1" dirty="0">
                <a:solidFill>
                  <a:srgbClr val="C45911"/>
                </a:solidFill>
                <a:latin typeface="Times New Roman" panose="02020603050405020304" pitchFamily="18" charset="0"/>
                <a:ea typeface="Calibri" panose="020F0502020204030204" pitchFamily="34" charset="0"/>
                <a:cs typeface="Times New Roman" panose="02020603050405020304" pitchFamily="18" charset="0"/>
              </a:rPr>
              <a:t>Rust</a:t>
            </a: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5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Milan</a:t>
            </a: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5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Verona</a:t>
            </a:r>
            <a:endParaRPr lang="es-CO" sz="1500" dirty="0">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500" b="1" dirty="0">
                <a:solidFill>
                  <a:srgbClr val="C45911"/>
                </a:solidFill>
                <a:latin typeface="Times New Roman" panose="02020603050405020304" pitchFamily="18" charset="0"/>
                <a:ea typeface="Calibri" panose="020F0502020204030204" pitchFamily="34" charset="0"/>
                <a:cs typeface="Times New Roman" panose="02020603050405020304" pitchFamily="18" charset="0"/>
              </a:rPr>
              <a:t>Venecia</a:t>
            </a:r>
            <a:endParaRPr lang="es-CO" sz="1500" dirty="0">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5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Florencia</a:t>
            </a:r>
            <a:endParaRPr lang="es-CO" sz="15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3 noches de alojamiento en </a:t>
            </a:r>
            <a:r>
              <a:rPr lang="es-CO" sz="15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Roma</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2 noches de alojamiento en </a:t>
            </a:r>
            <a:r>
              <a:rPr lang="es-CO" sz="1500" b="1" dirty="0">
                <a:solidFill>
                  <a:srgbClr val="C45911"/>
                </a:solidFill>
                <a:effectLst/>
                <a:latin typeface="Times New Roman" panose="02020603050405020304" pitchFamily="18" charset="0"/>
                <a:ea typeface="Calibri" panose="020F0502020204030204" pitchFamily="34" charset="0"/>
                <a:cs typeface="Times New Roman" panose="02020603050405020304" pitchFamily="18" charset="0"/>
              </a:rPr>
              <a:t>Madrid</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A5343707-DCA0-456B-B69A-71AB176308CD}"/>
              </a:ext>
            </a:extLst>
          </p:cNvPr>
          <p:cNvSpPr txBox="1"/>
          <p:nvPr/>
        </p:nvSpPr>
        <p:spPr>
          <a:xfrm>
            <a:off x="2687441" y="729321"/>
            <a:ext cx="3736622" cy="646331"/>
          </a:xfrm>
          <a:prstGeom prst="rect">
            <a:avLst/>
          </a:prstGeom>
          <a:noFill/>
        </p:spPr>
        <p:txBody>
          <a:bodyPr wrap="square">
            <a:spAutoFit/>
          </a:bodyPr>
          <a:lstStyle/>
          <a:p>
            <a:pPr algn="ctr">
              <a:tabLst>
                <a:tab pos="590550" algn="l"/>
              </a:tabLst>
            </a:pPr>
            <a:r>
              <a:rPr lang="es-CO" sz="3600" b="1" dirty="0">
                <a:solidFill>
                  <a:schemeClr val="accent2">
                    <a:lumMod val="75000"/>
                  </a:schemeClr>
                </a:solidFill>
                <a:effectLst/>
                <a:latin typeface="Curlz MT" panose="04040404050702020202" pitchFamily="82" charset="0"/>
                <a:ea typeface="Calibri" panose="020F0502020204030204" pitchFamily="34" charset="0"/>
                <a:cs typeface="KGTurningTables"/>
              </a:rPr>
              <a:t>Tu viaje incluye</a:t>
            </a:r>
            <a:endParaRPr lang="es-CO" sz="1200" dirty="0">
              <a:solidFill>
                <a:schemeClr val="accent2">
                  <a:lumMod val="75000"/>
                </a:schemeClr>
              </a:solidFill>
              <a:effectLst/>
              <a:latin typeface="Curlz MT" panose="04040404050702020202" pitchFamily="82" charset="0"/>
              <a:ea typeface="Times New Roman" panose="02020603050405020304" pitchFamily="18" charset="0"/>
              <a:cs typeface="Times New Roman" panose="02020603050405020304" pitchFamily="18" charset="0"/>
            </a:endParaRPr>
          </a:p>
        </p:txBody>
      </p:sp>
      <p:pic>
        <p:nvPicPr>
          <p:cNvPr id="5" name="Picture 4" descr="Ilustraciones, imágenes clip art, dibujos animados e iconos de stock de Paris  Cafe - Getty Images">
            <a:extLst>
              <a:ext uri="{FF2B5EF4-FFF2-40B4-BE49-F238E27FC236}">
                <a16:creationId xmlns:a16="http://schemas.microsoft.com/office/drawing/2014/main" id="{FD3DC358-40B2-42E6-93EC-634C1FE566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278"/>
          <a:stretch/>
        </p:blipFill>
        <p:spPr bwMode="auto">
          <a:xfrm>
            <a:off x="5928683" y="1667464"/>
            <a:ext cx="1967377" cy="1312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Ilustración de Estrella De Dibujos Animados y más Vectores Libres de  Derechos de Amarillo - Color - iStock">
            <a:extLst>
              <a:ext uri="{FF2B5EF4-FFF2-40B4-BE49-F238E27FC236}">
                <a16:creationId xmlns:a16="http://schemas.microsoft.com/office/drawing/2014/main" id="{BCCBB8FC-AD13-412B-B04C-AC520137F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048" y="5348671"/>
            <a:ext cx="522636" cy="522636"/>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F53B63C-0B01-4F4E-AC16-FF461BFE50EB}"/>
              </a:ext>
            </a:extLst>
          </p:cNvPr>
          <p:cNvSpPr txBox="1"/>
          <p:nvPr/>
        </p:nvSpPr>
        <p:spPr>
          <a:xfrm>
            <a:off x="823835" y="1279271"/>
            <a:ext cx="5898512" cy="1708160"/>
          </a:xfrm>
          <a:prstGeom prst="rect">
            <a:avLst/>
          </a:prstGeom>
          <a:noFill/>
        </p:spPr>
        <p:txBody>
          <a:bodyPr wrap="square">
            <a:spAutoFit/>
          </a:bodyPr>
          <a:lstStyle/>
          <a:p>
            <a:pPr marL="342900" lvl="0" indent="-342900">
              <a:buFont typeface="Symbol" panose="05050102010706020507" pitchFamily="18"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Tiquete aéreo: Bogotá / Madrid / Londres // </a:t>
            </a:r>
            <a:r>
              <a:rPr lang="es-CO" sz="15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Roma</a:t>
            </a: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 Madrid // Bogotá.</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Impuesto tiquete aéreo y migratorios</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Traslados Aeropuertos - Hoteles – Aeropuertos.</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Tren entre Londres y Paris. (Eurotúnel)</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Autocar climatizado y panorámico acuerdo al programa</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Alojamiento en Hoteles categoría Primera Superior</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s-CO" sz="15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Acomodación doble. Wifi en Hotelería</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DB9677E3-7415-445B-94D7-420B81DAB44F}"/>
              </a:ext>
            </a:extLst>
          </p:cNvPr>
          <p:cNvSpPr txBox="1"/>
          <p:nvPr/>
        </p:nvSpPr>
        <p:spPr>
          <a:xfrm>
            <a:off x="4954969" y="2979584"/>
            <a:ext cx="3395658" cy="3108543"/>
          </a:xfrm>
          <a:prstGeom prst="rect">
            <a:avLst/>
          </a:prstGeom>
          <a:noFill/>
        </p:spPr>
        <p:txBody>
          <a:bodyPr wrap="square">
            <a:spAutoFit/>
          </a:bodyPr>
          <a:lstStyle/>
          <a:p>
            <a:r>
              <a:rPr lang="es-CO" sz="2800" b="1" dirty="0">
                <a:solidFill>
                  <a:srgbClr val="662D91"/>
                </a:solidFill>
                <a:effectLst/>
                <a:latin typeface="Bahnschrift SemiBold" panose="020B0502040204020203" pitchFamily="34" charset="0"/>
                <a:ea typeface="Calibri" panose="020F0502020204030204" pitchFamily="34" charset="0"/>
                <a:cs typeface="Calibri" panose="020F0502020204030204" pitchFamily="34" charset="0"/>
              </a:rPr>
              <a:t>City tour en:</a:t>
            </a:r>
            <a:endParaRPr lang="es-CO" sz="1500" dirty="0">
              <a:solidFill>
                <a:srgbClr val="662D91"/>
              </a:solidFill>
              <a:latin typeface="Algerian" panose="04020705040A02060702" pitchFamily="82" charset="0"/>
              <a:ea typeface="Times New Roman" panose="02020603050405020304" pitchFamily="18" charset="0"/>
              <a:cs typeface="Times New Roman" panose="02020603050405020304" pitchFamily="18" charset="0"/>
            </a:endParaRPr>
          </a:p>
          <a:p>
            <a:pPr algn="ctr"/>
            <a:r>
              <a:rPr lang="en-US" sz="1600" dirty="0">
                <a:solidFill>
                  <a:srgbClr val="231F20"/>
                </a:solidFill>
                <a:latin typeface="KGTurningTables"/>
              </a:rPr>
              <a:t>Londres, Paris, Brujas, Bruselas, Luxemburg, Lugano,  Estrasburgo, Milán,</a:t>
            </a:r>
            <a:r>
              <a:rPr lang="es-CO" sz="1600" dirty="0">
                <a:solidFill>
                  <a:srgbClr val="231F20"/>
                </a:solidFill>
                <a:latin typeface="KGTurningTables"/>
              </a:rPr>
              <a:t> Verona,</a:t>
            </a:r>
            <a:r>
              <a:rPr lang="en-US" sz="1600" dirty="0">
                <a:solidFill>
                  <a:srgbClr val="231F20"/>
                </a:solidFill>
                <a:latin typeface="KGTurningTables"/>
              </a:rPr>
              <a:t> Venecia, Florencia, Roma, Pisa, Madrid </a:t>
            </a:r>
            <a:endParaRPr lang="es-CO" sz="1600" dirty="0">
              <a:solidFill>
                <a:srgbClr val="231F20"/>
              </a:solidFill>
              <a:latin typeface="KGTurningTables"/>
            </a:endParaRPr>
          </a:p>
          <a:p>
            <a:endParaRPr lang="es-CO"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s-CO" sz="2800" b="1" dirty="0">
                <a:solidFill>
                  <a:srgbClr val="662D91"/>
                </a:solidFill>
                <a:effectLst/>
                <a:latin typeface="Bahnschrift SemiBold" panose="020B0502040204020203" pitchFamily="34" charset="0"/>
                <a:ea typeface="Calibri" panose="020F0502020204030204" pitchFamily="34" charset="0"/>
                <a:cs typeface="Calibri" panose="020F0502020204030204" pitchFamily="34" charset="0"/>
              </a:rPr>
              <a:t>Full Day CAPRI</a:t>
            </a:r>
            <a:r>
              <a:rPr lang="es-CO" sz="2800" b="1" dirty="0">
                <a:solidFill>
                  <a:srgbClr val="662D91"/>
                </a:solidFill>
                <a:effectLst/>
                <a:latin typeface="Calibri" panose="020F0502020204030204" pitchFamily="34" charset="0"/>
                <a:ea typeface="Calibri" panose="020F0502020204030204" pitchFamily="34" charset="0"/>
                <a:cs typeface="Calibri" panose="020F0502020204030204" pitchFamily="34" charset="0"/>
              </a:rPr>
              <a:t>:</a:t>
            </a:r>
            <a:endParaRPr lang="es-CO" sz="1500" dirty="0">
              <a:solidFill>
                <a:srgbClr val="231F20"/>
              </a:solidFill>
              <a:latin typeface="KGTurningTables"/>
            </a:endParaRPr>
          </a:p>
          <a:p>
            <a:pPr marL="342900" lvl="0" indent="-342900">
              <a:buFont typeface="Wingdings" panose="05000000000000000000" pitchFamily="2" charset="2"/>
              <a:buChar char=""/>
            </a:pPr>
            <a:r>
              <a:rPr lang="es-CO" sz="1500" dirty="0">
                <a:solidFill>
                  <a:srgbClr val="231F20"/>
                </a:solidFill>
                <a:effectLst/>
                <a:latin typeface="KGTurningTables"/>
                <a:ea typeface="Calibri" panose="020F0502020204030204" pitchFamily="34" charset="0"/>
                <a:cs typeface="KGTurningTables"/>
              </a:rPr>
              <a:t>Visita Gruta Blanca y Faraglioni</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500" dirty="0">
                <a:solidFill>
                  <a:srgbClr val="231F20"/>
                </a:solidFill>
                <a:effectLst/>
                <a:latin typeface="KGTurningTables"/>
                <a:ea typeface="Calibri" panose="020F0502020204030204" pitchFamily="34" charset="0"/>
                <a:cs typeface="KGTurningTables"/>
              </a:rPr>
              <a:t>Ascenso a Capri capital en Pullminos </a:t>
            </a:r>
          </a:p>
          <a:p>
            <a:pPr marL="342900" indent="-342900">
              <a:buFont typeface="Wingdings" panose="05000000000000000000" pitchFamily="2" charset="2"/>
              <a:buChar char=""/>
            </a:pPr>
            <a:r>
              <a:rPr lang="es-CO" sz="1500" dirty="0">
                <a:solidFill>
                  <a:srgbClr val="231F20"/>
                </a:solidFill>
                <a:latin typeface="KGTurningTables"/>
              </a:rPr>
              <a:t>Barco: Nápoles- Capri-Nápoles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500" dirty="0">
                <a:solidFill>
                  <a:srgbClr val="231F20"/>
                </a:solidFill>
                <a:effectLst/>
                <a:latin typeface="KGTurningTables"/>
                <a:ea typeface="Calibri" panose="020F0502020204030204" pitchFamily="34" charset="0"/>
                <a:cs typeface="KGTurningTables"/>
              </a:rPr>
              <a:t>Funicular en Marina Grande </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2" name="Imagen 11">
            <a:extLst>
              <a:ext uri="{FF2B5EF4-FFF2-40B4-BE49-F238E27FC236}">
                <a16:creationId xmlns:a16="http://schemas.microsoft.com/office/drawing/2014/main" id="{093CC727-61AA-4427-B588-B0B3ADEE5912}"/>
              </a:ext>
            </a:extLst>
          </p:cNvPr>
          <p:cNvPicPr>
            <a:picLocks noChangeAspect="1"/>
          </p:cNvPicPr>
          <p:nvPr/>
        </p:nvPicPr>
        <p:blipFill rotWithShape="1">
          <a:blip r:embed="rId4"/>
          <a:srcRect l="12173" t="14933" r="11541" b="15874"/>
          <a:stretch/>
        </p:blipFill>
        <p:spPr>
          <a:xfrm>
            <a:off x="6837771" y="769873"/>
            <a:ext cx="537369" cy="509398"/>
          </a:xfrm>
          <a:prstGeom prst="rect">
            <a:avLst/>
          </a:prstGeom>
        </p:spPr>
      </p:pic>
      <p:pic>
        <p:nvPicPr>
          <p:cNvPr id="6" name="Picture 6" descr="Concepto de dibujo de la Torre Eiffel de París. Ilustración del horizonte  dibujado a mano. Viajar por el mundo concepto imagen vectorial para  marketing digital e impresiones de carteles Imagen Vector de">
            <a:extLst>
              <a:ext uri="{FF2B5EF4-FFF2-40B4-BE49-F238E27FC236}">
                <a16:creationId xmlns:a16="http://schemas.microsoft.com/office/drawing/2014/main" id="{4E1E6BE8-0DA1-4AA4-8C20-A275BE76573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905" b="9913"/>
          <a:stretch/>
        </p:blipFill>
        <p:spPr bwMode="auto">
          <a:xfrm>
            <a:off x="7814385" y="4233615"/>
            <a:ext cx="1072483" cy="101583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Torre de Pisa ilustración del vector. Ilustración de edificio - 59622687">
            <a:extLst>
              <a:ext uri="{FF2B5EF4-FFF2-40B4-BE49-F238E27FC236}">
                <a16:creationId xmlns:a16="http://schemas.microsoft.com/office/drawing/2014/main" id="{6EE8AC4F-11A2-4188-9354-329108D0C08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734" b="4702"/>
          <a:stretch/>
        </p:blipFill>
        <p:spPr bwMode="auto">
          <a:xfrm>
            <a:off x="395048" y="2133351"/>
            <a:ext cx="522636" cy="59065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108BEDB6-8E66-45AC-9A65-3E090E95910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49" t="1976" r="4925" b="6172"/>
          <a:stretch/>
        </p:blipFill>
        <p:spPr bwMode="auto">
          <a:xfrm>
            <a:off x="8048910" y="2979584"/>
            <a:ext cx="477939" cy="590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458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04C8F30-3052-4640-B62A-E6B5DDB3A6C9}"/>
              </a:ext>
            </a:extLst>
          </p:cNvPr>
          <p:cNvSpPr txBox="1"/>
          <p:nvPr/>
        </p:nvSpPr>
        <p:spPr>
          <a:xfrm>
            <a:off x="892791" y="1321810"/>
            <a:ext cx="4956640" cy="2631490"/>
          </a:xfrm>
          <a:prstGeom prst="rect">
            <a:avLst/>
          </a:prstGeom>
          <a:noFill/>
        </p:spPr>
        <p:txBody>
          <a:bodyPr wrap="square">
            <a:spAutoFit/>
          </a:bodyPr>
          <a:lstStyle/>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Desayunos y cenas o Almuerzos descritos en el programa.</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Impuestos hoteleros y propinas</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Asistencia Médica y de Viaje. </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Guía Española Bilingüe durante todo el recorrido.</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Chaperones especializados desde Colombia</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Porta dinero y escarapela de identificación grupal</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3 camisetas de identificación distintivas del viaje grupal.</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Fotos y Videos del viaje durante el recorrido</a:t>
            </a:r>
          </a:p>
          <a:p>
            <a:pPr marL="342900" lvl="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Transmisión en vivo por redes sociales.</a:t>
            </a:r>
          </a:p>
          <a:p>
            <a:pPr marL="34290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Bolso de viaje.</a:t>
            </a:r>
          </a:p>
          <a:p>
            <a:pPr marL="342900" indent="-342900">
              <a:buFont typeface="Symbol" panose="05050102010706020507" pitchFamily="18" charset="2"/>
              <a:buChar char=""/>
            </a:pPr>
            <a:r>
              <a:rPr lang="es-CO" sz="1500" dirty="0">
                <a:solidFill>
                  <a:srgbClr val="231F20"/>
                </a:solidFill>
                <a:latin typeface="Times New Roman" panose="02020603050405020304" pitchFamily="18" charset="0"/>
                <a:cs typeface="Times New Roman" panose="02020603050405020304" pitchFamily="18" charset="0"/>
              </a:rPr>
              <a:t>Fee bancario</a:t>
            </a:r>
          </a:p>
        </p:txBody>
      </p:sp>
      <p:sp>
        <p:nvSpPr>
          <p:cNvPr id="3" name="CuadroTexto 2">
            <a:extLst>
              <a:ext uri="{FF2B5EF4-FFF2-40B4-BE49-F238E27FC236}">
                <a16:creationId xmlns:a16="http://schemas.microsoft.com/office/drawing/2014/main" id="{D1AAF1C3-66F3-4CAF-9599-0B0063E8091F}"/>
              </a:ext>
            </a:extLst>
          </p:cNvPr>
          <p:cNvSpPr txBox="1"/>
          <p:nvPr/>
        </p:nvSpPr>
        <p:spPr>
          <a:xfrm>
            <a:off x="2932818" y="832176"/>
            <a:ext cx="3278363" cy="400110"/>
          </a:xfrm>
          <a:prstGeom prst="rect">
            <a:avLst/>
          </a:prstGeom>
          <a:noFill/>
        </p:spPr>
        <p:txBody>
          <a:bodyPr wrap="square">
            <a:spAutoFit/>
          </a:bodyPr>
          <a:lstStyle/>
          <a:p>
            <a:pPr algn="ctr">
              <a:tabLst>
                <a:tab pos="590550" algn="l"/>
              </a:tabLst>
            </a:pPr>
            <a:r>
              <a:rPr lang="es-CO" sz="2000" b="1" dirty="0">
                <a:solidFill>
                  <a:schemeClr val="accent2">
                    <a:lumMod val="75000"/>
                  </a:schemeClr>
                </a:solidFill>
                <a:effectLst/>
                <a:latin typeface="Arial Nova Light" panose="020B0304020202020204" pitchFamily="34" charset="0"/>
                <a:ea typeface="Calibri" panose="020F0502020204030204" pitchFamily="34" charset="0"/>
                <a:cs typeface="KGTurningTables"/>
              </a:rPr>
              <a:t>Tu viaje también incluye</a:t>
            </a:r>
            <a:endParaRPr lang="es-CO" sz="900" dirty="0">
              <a:solidFill>
                <a:schemeClr val="accent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20E26A7A-88F0-4132-9091-C281517F9975}"/>
              </a:ext>
            </a:extLst>
          </p:cNvPr>
          <p:cNvSpPr txBox="1"/>
          <p:nvPr/>
        </p:nvSpPr>
        <p:spPr>
          <a:xfrm>
            <a:off x="4387622" y="4403059"/>
            <a:ext cx="4042945" cy="1815882"/>
          </a:xfrm>
          <a:prstGeom prst="rect">
            <a:avLst/>
          </a:prstGeom>
          <a:noFill/>
        </p:spPr>
        <p:txBody>
          <a:bodyPr wrap="square">
            <a:spAutoFit/>
          </a:bodyPr>
          <a:lstStyle/>
          <a:p>
            <a:pPr marL="342900" lvl="0" indent="-342900">
              <a:buFont typeface="Wingdings" panose="05000000000000000000" pitchFamily="2" charset="2"/>
              <a:buChar char=""/>
            </a:pPr>
            <a:r>
              <a:rPr lang="es-CO" sz="16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Coliseo Romano </a:t>
            </a: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interior</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6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Museos Vaticanos </a:t>
            </a: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y la Capilla Sixtina</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6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Excursión Isla Capri </a:t>
            </a:r>
          </a:p>
          <a:p>
            <a:pPr marL="342900" lvl="0" indent="-342900">
              <a:buFont typeface="Wingdings" panose="05000000000000000000" pitchFamily="2" charset="2"/>
              <a:buChar char=""/>
            </a:pPr>
            <a:r>
              <a:rPr lang="es-E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Tren en Pisa.</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E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Vaporetto a Venecia</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Paseo en Góndola.</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Monte Titlis. Teleférico giratorio.</a:t>
            </a:r>
            <a:endParaRPr lang="es-CO" sz="16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6DCF47B0-97C6-43A0-BDF0-68C9521B56B0}"/>
              </a:ext>
            </a:extLst>
          </p:cNvPr>
          <p:cNvSpPr txBox="1"/>
          <p:nvPr/>
        </p:nvSpPr>
        <p:spPr>
          <a:xfrm>
            <a:off x="4124757" y="3725246"/>
            <a:ext cx="2848156" cy="830997"/>
          </a:xfrm>
          <a:prstGeom prst="rect">
            <a:avLst/>
          </a:prstGeom>
          <a:noFill/>
        </p:spPr>
        <p:txBody>
          <a:bodyPr wrap="square">
            <a:spAutoFit/>
          </a:bodyPr>
          <a:lstStyle/>
          <a:p>
            <a:r>
              <a:rPr lang="es-CO" sz="4800" b="1" dirty="0">
                <a:solidFill>
                  <a:schemeClr val="accent4">
                    <a:lumMod val="75000"/>
                  </a:schemeClr>
                </a:solidFill>
                <a:latin typeface="Brush Script MT" panose="03060802040406070304" pitchFamily="66" charset="0"/>
              </a:rPr>
              <a:t>Entradas a:</a:t>
            </a:r>
          </a:p>
        </p:txBody>
      </p:sp>
      <p:sp>
        <p:nvSpPr>
          <p:cNvPr id="6" name="CuadroTexto 5">
            <a:extLst>
              <a:ext uri="{FF2B5EF4-FFF2-40B4-BE49-F238E27FC236}">
                <a16:creationId xmlns:a16="http://schemas.microsoft.com/office/drawing/2014/main" id="{BA74B2C2-7C91-49C4-8BD0-B4BFA0DA6C1F}"/>
              </a:ext>
            </a:extLst>
          </p:cNvPr>
          <p:cNvSpPr txBox="1"/>
          <p:nvPr/>
        </p:nvSpPr>
        <p:spPr>
          <a:xfrm>
            <a:off x="784252" y="3989080"/>
            <a:ext cx="3309070" cy="2062103"/>
          </a:xfrm>
          <a:prstGeom prst="rect">
            <a:avLst/>
          </a:prstGeom>
          <a:noFill/>
        </p:spPr>
        <p:txBody>
          <a:bodyPr wrap="square">
            <a:spAutoFit/>
          </a:bodyPr>
          <a:lstStyle/>
          <a:p>
            <a:pPr marL="342900" indent="-342900">
              <a:buFont typeface="Wingdings" panose="05000000000000000000" pitchFamily="2" charset="2"/>
              <a:buChar char=""/>
            </a:pP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Estudios </a:t>
            </a:r>
            <a:r>
              <a:rPr lang="es-CO" sz="1600" b="1"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Warner Bross</a:t>
            </a:r>
            <a:r>
              <a:rPr lang="es-CO" sz="1600" b="1"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a:t>
            </a:r>
            <a:r>
              <a:rPr lang="es-CO" sz="16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Londres</a:t>
            </a:r>
            <a:endParaRPr lang="es-CO" sz="1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600" b="1" dirty="0">
                <a:solidFill>
                  <a:srgbClr val="00B050"/>
                </a:solidFill>
                <a:latin typeface="Times New Roman" panose="02020603050405020304" pitchFamily="18" charset="0"/>
                <a:cs typeface="Times New Roman" panose="02020603050405020304" pitchFamily="18" charset="0"/>
              </a:rPr>
              <a:t>London Eye</a:t>
            </a:r>
          </a:p>
          <a:p>
            <a:pPr marL="342900" lvl="0" indent="-342900">
              <a:buFont typeface="Wingdings" panose="05000000000000000000" pitchFamily="2" charset="2"/>
              <a:buChar char=""/>
            </a:pP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Parque </a:t>
            </a:r>
            <a:r>
              <a:rPr lang="es-CO"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EURODISNEY.</a:t>
            </a:r>
            <a:r>
              <a:rPr lang="es-CO" sz="16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indent="-342900">
              <a:buFont typeface="Wingdings" panose="05000000000000000000" pitchFamily="2" charset="2"/>
              <a:buChar char=""/>
            </a:pPr>
            <a:r>
              <a:rPr lang="es-CO" sz="16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EUROPARK.</a:t>
            </a:r>
            <a:r>
              <a:rPr lang="es-CO" sz="16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buFont typeface="Wingdings" panose="05000000000000000000" pitchFamily="2" charset="2"/>
              <a:buChar char=""/>
            </a:pPr>
            <a:r>
              <a:rPr lang="es-CO" sz="16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Torre Eiffel</a:t>
            </a: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buFont typeface="Wingdings" panose="05000000000000000000" pitchFamily="2" charset="2"/>
              <a:buChar char=""/>
            </a:pPr>
            <a:r>
              <a:rPr lang="es-CO" sz="16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Barco</a:t>
            </a: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en el rio Sena</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Parque </a:t>
            </a:r>
            <a:r>
              <a:rPr lang="es-CO" sz="1600" b="1"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Warner Bross</a:t>
            </a: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s-CO" sz="16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Madrid</a:t>
            </a:r>
            <a:endParaRPr lang="es-CO" sz="1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
            </a:pPr>
            <a:r>
              <a:rPr lang="es-CO" sz="16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Estadio </a:t>
            </a:r>
            <a:r>
              <a:rPr lang="es-CO" sz="16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Santiago Bernabéu.</a:t>
            </a:r>
            <a:endParaRPr lang="es-CO" sz="16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Imagen 6">
            <a:extLst>
              <a:ext uri="{FF2B5EF4-FFF2-40B4-BE49-F238E27FC236}">
                <a16:creationId xmlns:a16="http://schemas.microsoft.com/office/drawing/2014/main" id="{309A20C1-11E1-483B-9E2A-A80728DA78F8}"/>
              </a:ext>
            </a:extLst>
          </p:cNvPr>
          <p:cNvPicPr>
            <a:picLocks noChangeAspect="1"/>
          </p:cNvPicPr>
          <p:nvPr/>
        </p:nvPicPr>
        <p:blipFill>
          <a:blip r:embed="rId2"/>
          <a:stretch>
            <a:fillRect/>
          </a:stretch>
        </p:blipFill>
        <p:spPr>
          <a:xfrm>
            <a:off x="6096333" y="1547019"/>
            <a:ext cx="2431701" cy="2431701"/>
          </a:xfrm>
          <a:prstGeom prst="rect">
            <a:avLst/>
          </a:prstGeom>
        </p:spPr>
      </p:pic>
      <p:pic>
        <p:nvPicPr>
          <p:cNvPr id="10" name="Picture 2" descr="Zapatos Disney Minnie Mouse - Novocom.top">
            <a:extLst>
              <a:ext uri="{FF2B5EF4-FFF2-40B4-BE49-F238E27FC236}">
                <a16:creationId xmlns:a16="http://schemas.microsoft.com/office/drawing/2014/main" id="{A7015868-7BE8-49D1-92FC-CE02AC6FD3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8827" y="4267403"/>
            <a:ext cx="683479" cy="9113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Ilustración de Estrella De Dibujos Animados y más Vectores Libres de  Derechos de Amarillo - Color - iStock">
            <a:extLst>
              <a:ext uri="{FF2B5EF4-FFF2-40B4-BE49-F238E27FC236}">
                <a16:creationId xmlns:a16="http://schemas.microsoft.com/office/drawing/2014/main" id="{531F1FEE-1220-48B2-ABDB-E2D5BD10A6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964" y="4638952"/>
            <a:ext cx="762358" cy="7623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120 ideas de ESTAMPAR en 2021 | disenos de unas, reproducciones para la  habitación del bebé, arte para guardería">
            <a:extLst>
              <a:ext uri="{FF2B5EF4-FFF2-40B4-BE49-F238E27FC236}">
                <a16:creationId xmlns:a16="http://schemas.microsoft.com/office/drawing/2014/main" id="{534450F9-3945-4FA7-89BF-7A3FE5B338C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948" t="9279" r="18587" b="23491"/>
          <a:stretch/>
        </p:blipFill>
        <p:spPr bwMode="auto">
          <a:xfrm>
            <a:off x="6839327" y="791553"/>
            <a:ext cx="640289" cy="6380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ibujo De Arco De Triunfo Para Colorear - Ultra Coloring Pages">
            <a:extLst>
              <a:ext uri="{FF2B5EF4-FFF2-40B4-BE49-F238E27FC236}">
                <a16:creationId xmlns:a16="http://schemas.microsoft.com/office/drawing/2014/main" id="{2F076234-6A5B-4170-8D3B-5578355E72D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676" t="10638" r="10916" b="16005"/>
          <a:stretch/>
        </p:blipFill>
        <p:spPr bwMode="auto">
          <a:xfrm>
            <a:off x="6929900" y="5145504"/>
            <a:ext cx="764568" cy="649098"/>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390E6BD4-280C-406A-9F2B-AB86E7D76822}"/>
              </a:ext>
            </a:extLst>
          </p:cNvPr>
          <p:cNvPicPr>
            <a:picLocks noChangeAspect="1"/>
          </p:cNvPicPr>
          <p:nvPr/>
        </p:nvPicPr>
        <p:blipFill rotWithShape="1">
          <a:blip r:embed="rId7"/>
          <a:srcRect t="12339"/>
          <a:stretch/>
        </p:blipFill>
        <p:spPr>
          <a:xfrm>
            <a:off x="4774622" y="3210322"/>
            <a:ext cx="1106244" cy="603476"/>
          </a:xfrm>
          <a:prstGeom prst="rect">
            <a:avLst/>
          </a:prstGeom>
        </p:spPr>
      </p:pic>
    </p:spTree>
    <p:extLst>
      <p:ext uri="{BB962C8B-B14F-4D97-AF65-F5344CB8AC3E}">
        <p14:creationId xmlns:p14="http://schemas.microsoft.com/office/powerpoint/2010/main" val="274147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D74D8C3-4484-45CF-90C3-153B145A4240}"/>
              </a:ext>
            </a:extLst>
          </p:cNvPr>
          <p:cNvSpPr txBox="1"/>
          <p:nvPr/>
        </p:nvSpPr>
        <p:spPr>
          <a:xfrm>
            <a:off x="691760" y="1473249"/>
            <a:ext cx="5480720" cy="1169551"/>
          </a:xfrm>
          <a:prstGeom prst="rect">
            <a:avLst/>
          </a:prstGeom>
          <a:noFill/>
        </p:spPr>
        <p:txBody>
          <a:bodyPr wrap="square">
            <a:spAutoFit/>
          </a:bodyPr>
          <a:lstStyle/>
          <a:p>
            <a:pPr marL="342900" lvl="0" indent="-342900">
              <a:buFont typeface="Symbol" panose="05050102010706020507" pitchFamily="18" charset="2"/>
              <a:buChar char=""/>
            </a:pPr>
            <a:r>
              <a:rPr lang="es-CO" sz="1400" dirty="0">
                <a:solidFill>
                  <a:srgbClr val="231F20"/>
                </a:solidFill>
                <a:latin typeface="Times New Roman" panose="02020603050405020304" pitchFamily="18" charset="0"/>
                <a:cs typeface="Times New Roman" panose="02020603050405020304" pitchFamily="18" charset="0"/>
              </a:rPr>
              <a:t>Trámite de pasaporte u otros permisos migratorios en destino.</a:t>
            </a:r>
          </a:p>
          <a:p>
            <a:pPr marL="342900" lvl="0" indent="-342900">
              <a:buFont typeface="Symbol" panose="05050102010706020507" pitchFamily="18" charset="2"/>
              <a:buChar char=""/>
            </a:pPr>
            <a:r>
              <a:rPr lang="es-CO" sz="1400" dirty="0">
                <a:solidFill>
                  <a:srgbClr val="231F20"/>
                </a:solidFill>
                <a:latin typeface="Times New Roman" panose="02020603050405020304" pitchFamily="18" charset="0"/>
                <a:cs typeface="Times New Roman" panose="02020603050405020304" pitchFamily="18" charset="0"/>
              </a:rPr>
              <a:t>Servicios no especificados como incluyentes</a:t>
            </a:r>
          </a:p>
          <a:p>
            <a:pPr marL="342900" lvl="0" indent="-342900">
              <a:buFont typeface="Symbol" panose="05050102010706020507" pitchFamily="18" charset="2"/>
              <a:buChar char=""/>
            </a:pPr>
            <a:r>
              <a:rPr lang="es-CO" sz="1400" dirty="0">
                <a:solidFill>
                  <a:srgbClr val="231F20"/>
                </a:solidFill>
                <a:latin typeface="Times New Roman" panose="02020603050405020304" pitchFamily="18" charset="0"/>
                <a:cs typeface="Times New Roman" panose="02020603050405020304" pitchFamily="18" charset="0"/>
              </a:rPr>
              <a:t>Dinero para compras, lavandería y exceso de equipaje.</a:t>
            </a:r>
          </a:p>
          <a:p>
            <a:pPr marL="342900" lvl="0" indent="-342900">
              <a:buFont typeface="Symbol" panose="05050102010706020507" pitchFamily="18" charset="2"/>
              <a:buChar char=""/>
            </a:pPr>
            <a:r>
              <a:rPr lang="es-CO" sz="1400" dirty="0">
                <a:solidFill>
                  <a:srgbClr val="231F20"/>
                </a:solidFill>
                <a:latin typeface="Times New Roman" panose="02020603050405020304" pitchFamily="18" charset="0"/>
                <a:cs typeface="Times New Roman" panose="02020603050405020304" pitchFamily="18" charset="0"/>
              </a:rPr>
              <a:t>Almuerzos ni bebidas en cenas descritas. (500 Euros Recomendados)</a:t>
            </a:r>
          </a:p>
          <a:p>
            <a:pPr marL="342900" lvl="0" indent="-342900">
              <a:buFont typeface="Symbol" panose="05050102010706020507" pitchFamily="18" charset="2"/>
              <a:buChar char=""/>
            </a:pPr>
            <a:r>
              <a:rPr lang="es-CO" sz="1200" dirty="0">
                <a:solidFill>
                  <a:srgbClr val="0070C0"/>
                </a:solidFill>
                <a:latin typeface="Times New Roman" panose="02020603050405020304" pitchFamily="18" charset="0"/>
                <a:cs typeface="Times New Roman" panose="02020603050405020304" pitchFamily="18" charset="0"/>
              </a:rPr>
              <a:t>SIM CARD INTERNACIONAL. (70 USD) </a:t>
            </a:r>
            <a:r>
              <a:rPr lang="es-CO" sz="1400" dirty="0">
                <a:solidFill>
                  <a:srgbClr val="231F20"/>
                </a:solidFill>
                <a:latin typeface="Times New Roman" panose="02020603050405020304" pitchFamily="18" charset="0"/>
                <a:cs typeface="Times New Roman" panose="02020603050405020304" pitchFamily="18" charset="0"/>
              </a:rPr>
              <a:t>Incluye datos 40 GB. </a:t>
            </a:r>
          </a:p>
        </p:txBody>
      </p:sp>
      <p:sp>
        <p:nvSpPr>
          <p:cNvPr id="3" name="CuadroTexto 2">
            <a:extLst>
              <a:ext uri="{FF2B5EF4-FFF2-40B4-BE49-F238E27FC236}">
                <a16:creationId xmlns:a16="http://schemas.microsoft.com/office/drawing/2014/main" id="{0B19A350-ADF0-4D03-B4F2-BE9087972703}"/>
              </a:ext>
            </a:extLst>
          </p:cNvPr>
          <p:cNvSpPr txBox="1"/>
          <p:nvPr/>
        </p:nvSpPr>
        <p:spPr>
          <a:xfrm>
            <a:off x="2283856" y="881470"/>
            <a:ext cx="3723968" cy="707886"/>
          </a:xfrm>
          <a:prstGeom prst="rect">
            <a:avLst/>
          </a:prstGeom>
          <a:noFill/>
        </p:spPr>
        <p:txBody>
          <a:bodyPr wrap="none" rtlCol="0">
            <a:spAutoFit/>
          </a:bodyPr>
          <a:lstStyle/>
          <a:p>
            <a:r>
              <a:rPr lang="es-ES" sz="4000" b="1" dirty="0">
                <a:solidFill>
                  <a:srgbClr val="00B050"/>
                </a:solidFill>
                <a:latin typeface="Brush Script MT" panose="03060802040406070304" pitchFamily="66" charset="0"/>
              </a:rPr>
              <a:t>Tu Viaje </a:t>
            </a:r>
            <a:r>
              <a:rPr lang="es-ES" sz="4000" b="1" dirty="0">
                <a:solidFill>
                  <a:srgbClr val="FF0000"/>
                </a:solidFill>
                <a:latin typeface="Brush Script MT" panose="03060802040406070304" pitchFamily="66" charset="0"/>
              </a:rPr>
              <a:t>No</a:t>
            </a:r>
            <a:r>
              <a:rPr lang="es-ES" sz="4000" b="1" dirty="0">
                <a:solidFill>
                  <a:srgbClr val="00B050"/>
                </a:solidFill>
                <a:latin typeface="Brush Script MT" panose="03060802040406070304" pitchFamily="66" charset="0"/>
              </a:rPr>
              <a:t> Incluye </a:t>
            </a:r>
            <a:endParaRPr lang="es-CO" sz="4000" b="1" dirty="0">
              <a:solidFill>
                <a:srgbClr val="00B050"/>
              </a:solidFill>
              <a:latin typeface="Brush Script MT" panose="03060802040406070304" pitchFamily="66" charset="0"/>
            </a:endParaRPr>
          </a:p>
        </p:txBody>
      </p:sp>
      <p:sp>
        <p:nvSpPr>
          <p:cNvPr id="4" name="CuadroTexto 3">
            <a:extLst>
              <a:ext uri="{FF2B5EF4-FFF2-40B4-BE49-F238E27FC236}">
                <a16:creationId xmlns:a16="http://schemas.microsoft.com/office/drawing/2014/main" id="{D7BA972D-97A5-4DD7-9CF6-ABDE0E5F8A89}"/>
              </a:ext>
            </a:extLst>
          </p:cNvPr>
          <p:cNvSpPr txBox="1"/>
          <p:nvPr/>
        </p:nvSpPr>
        <p:spPr>
          <a:xfrm>
            <a:off x="1808102" y="2639969"/>
            <a:ext cx="2763898" cy="461665"/>
          </a:xfrm>
          <a:prstGeom prst="rect">
            <a:avLst/>
          </a:prstGeom>
          <a:noFill/>
        </p:spPr>
        <p:txBody>
          <a:bodyPr wrap="none" rtlCol="0">
            <a:spAutoFit/>
          </a:bodyPr>
          <a:lstStyle/>
          <a:p>
            <a:r>
              <a:rPr lang="es-ES" sz="2400" b="1" dirty="0">
                <a:solidFill>
                  <a:schemeClr val="accent2">
                    <a:lumMod val="75000"/>
                  </a:schemeClr>
                </a:solidFill>
                <a:latin typeface="Bahnschrift SemiBold SemiConden" panose="020B0502040204020203" pitchFamily="34" charset="0"/>
              </a:rPr>
              <a:t>Políticas de Reservas</a:t>
            </a:r>
            <a:endParaRPr lang="es-CO" sz="2400" b="1" dirty="0">
              <a:solidFill>
                <a:schemeClr val="accent2">
                  <a:lumMod val="75000"/>
                </a:schemeClr>
              </a:solidFill>
              <a:latin typeface="Bahnschrift SemiBold SemiConden" panose="020B0502040204020203" pitchFamily="34" charset="0"/>
            </a:endParaRPr>
          </a:p>
        </p:txBody>
      </p:sp>
      <p:pic>
        <p:nvPicPr>
          <p:cNvPr id="6" name="Imagen 5">
            <a:extLst>
              <a:ext uri="{FF2B5EF4-FFF2-40B4-BE49-F238E27FC236}">
                <a16:creationId xmlns:a16="http://schemas.microsoft.com/office/drawing/2014/main" id="{C761D6C8-D79B-41E7-903B-2DB6434B4649}"/>
              </a:ext>
            </a:extLst>
          </p:cNvPr>
          <p:cNvPicPr>
            <a:picLocks noChangeAspect="1"/>
          </p:cNvPicPr>
          <p:nvPr/>
        </p:nvPicPr>
        <p:blipFill rotWithShape="1">
          <a:blip r:embed="rId2"/>
          <a:srcRect r="15143"/>
          <a:stretch/>
        </p:blipFill>
        <p:spPr>
          <a:xfrm>
            <a:off x="5566958" y="2951075"/>
            <a:ext cx="3012597" cy="2570168"/>
          </a:xfrm>
          <a:prstGeom prst="rect">
            <a:avLst/>
          </a:prstGeom>
          <a:ln w="38100" cmpd="dbl">
            <a:solidFill>
              <a:schemeClr val="accent5">
                <a:lumMod val="50000"/>
              </a:schemeClr>
            </a:solidFill>
          </a:ln>
        </p:spPr>
      </p:pic>
      <p:pic>
        <p:nvPicPr>
          <p:cNvPr id="7" name="Imagen 6">
            <a:extLst>
              <a:ext uri="{FF2B5EF4-FFF2-40B4-BE49-F238E27FC236}">
                <a16:creationId xmlns:a16="http://schemas.microsoft.com/office/drawing/2014/main" id="{381E2C50-A194-47FC-ACFB-1C8540A73FA6}"/>
              </a:ext>
            </a:extLst>
          </p:cNvPr>
          <p:cNvPicPr>
            <a:picLocks noChangeAspect="1"/>
          </p:cNvPicPr>
          <p:nvPr/>
        </p:nvPicPr>
        <p:blipFill rotWithShape="1">
          <a:blip r:embed="rId3"/>
          <a:srcRect l="4592" t="7783" r="2954" b="5961"/>
          <a:stretch/>
        </p:blipFill>
        <p:spPr>
          <a:xfrm flipH="1">
            <a:off x="6592097" y="1682248"/>
            <a:ext cx="1483145" cy="1114690"/>
          </a:xfrm>
          <a:prstGeom prst="rect">
            <a:avLst/>
          </a:prstGeom>
        </p:spPr>
      </p:pic>
      <p:pic>
        <p:nvPicPr>
          <p:cNvPr id="11" name="Imagen 10">
            <a:extLst>
              <a:ext uri="{FF2B5EF4-FFF2-40B4-BE49-F238E27FC236}">
                <a16:creationId xmlns:a16="http://schemas.microsoft.com/office/drawing/2014/main" id="{8AD82794-6E98-4627-BB81-8A1043D57AFB}"/>
              </a:ext>
            </a:extLst>
          </p:cNvPr>
          <p:cNvPicPr>
            <a:picLocks noChangeAspect="1"/>
          </p:cNvPicPr>
          <p:nvPr/>
        </p:nvPicPr>
        <p:blipFill rotWithShape="1">
          <a:blip r:embed="rId4"/>
          <a:srcRect l="11077" t="12033" r="10382" b="12841"/>
          <a:stretch/>
        </p:blipFill>
        <p:spPr>
          <a:xfrm>
            <a:off x="367554" y="5384751"/>
            <a:ext cx="414641" cy="396613"/>
          </a:xfrm>
          <a:prstGeom prst="rect">
            <a:avLst/>
          </a:prstGeom>
        </p:spPr>
      </p:pic>
      <p:pic>
        <p:nvPicPr>
          <p:cNvPr id="12" name="Picture 2" descr="120 ideas de ESTAMPAR en 2021 | disenos de unas, reproducciones para la  habitación del bebé, arte para guardería">
            <a:extLst>
              <a:ext uri="{FF2B5EF4-FFF2-40B4-BE49-F238E27FC236}">
                <a16:creationId xmlns:a16="http://schemas.microsoft.com/office/drawing/2014/main" id="{BC590731-3EBA-4021-9F11-8F9528744F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948" t="9279" r="18587" b="23491"/>
          <a:stretch/>
        </p:blipFill>
        <p:spPr bwMode="auto">
          <a:xfrm>
            <a:off x="6224027" y="1161322"/>
            <a:ext cx="736139" cy="73357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Un dibujo simple de los globos de colores. | Vector Gratis">
            <a:extLst>
              <a:ext uri="{FF2B5EF4-FFF2-40B4-BE49-F238E27FC236}">
                <a16:creationId xmlns:a16="http://schemas.microsoft.com/office/drawing/2014/main" id="{8D714B85-E3B9-448C-9DEF-CE1C620FF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257" y="2468848"/>
            <a:ext cx="402285" cy="960152"/>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D2175777-EA3D-4E4B-B7CA-F08339C4A286}"/>
              </a:ext>
            </a:extLst>
          </p:cNvPr>
          <p:cNvPicPr>
            <a:picLocks noChangeAspect="1"/>
          </p:cNvPicPr>
          <p:nvPr/>
        </p:nvPicPr>
        <p:blipFill>
          <a:blip r:embed="rId7"/>
          <a:stretch>
            <a:fillRect/>
          </a:stretch>
        </p:blipFill>
        <p:spPr>
          <a:xfrm>
            <a:off x="6172480" y="5649311"/>
            <a:ext cx="1161190" cy="563586"/>
          </a:xfrm>
          <a:prstGeom prst="rect">
            <a:avLst/>
          </a:prstGeom>
        </p:spPr>
      </p:pic>
      <p:sp>
        <p:nvSpPr>
          <p:cNvPr id="13" name="CuadroTexto 12">
            <a:extLst>
              <a:ext uri="{FF2B5EF4-FFF2-40B4-BE49-F238E27FC236}">
                <a16:creationId xmlns:a16="http://schemas.microsoft.com/office/drawing/2014/main" id="{8AF164FA-D6DD-46A9-A315-7F1188E846DB}"/>
              </a:ext>
            </a:extLst>
          </p:cNvPr>
          <p:cNvSpPr txBox="1"/>
          <p:nvPr/>
        </p:nvSpPr>
        <p:spPr>
          <a:xfrm>
            <a:off x="782195" y="3084739"/>
            <a:ext cx="4581916" cy="3108543"/>
          </a:xfrm>
          <a:prstGeom prst="rect">
            <a:avLst/>
          </a:prstGeom>
          <a:noFill/>
        </p:spPr>
        <p:txBody>
          <a:bodyPr wrap="square">
            <a:spAutoFit/>
          </a:bodyPr>
          <a:lstStyle/>
          <a:p>
            <a:pPr marL="342900" lvl="0" indent="-342900" algn="just">
              <a:buAutoNum type="arabicPeriod"/>
            </a:pPr>
            <a:r>
              <a:rPr lang="es-CO" sz="1400" dirty="0">
                <a:solidFill>
                  <a:srgbClr val="231F20"/>
                </a:solidFill>
                <a:latin typeface="KGTurningTables"/>
              </a:rPr>
              <a:t>El cupo se garantiza con el pago del 20% del valor del plan como cuota inicial en EUROS. Si el pago se genera en pesos colombianos el Euro se tasará a un valor acordado con la compañía operadora de este programa.</a:t>
            </a:r>
          </a:p>
          <a:p>
            <a:pPr marL="342900" lvl="0" indent="-342900" algn="just">
              <a:buAutoNum type="arabicPeriod"/>
            </a:pPr>
            <a:endParaRPr lang="es-CO" sz="1400" dirty="0">
              <a:solidFill>
                <a:srgbClr val="231F20"/>
              </a:solidFill>
              <a:latin typeface="KGTurningTables"/>
            </a:endParaRPr>
          </a:p>
          <a:p>
            <a:pPr marL="342900" lvl="0" indent="-342900" algn="just">
              <a:buAutoNum type="arabicPeriod"/>
            </a:pPr>
            <a:r>
              <a:rPr lang="es-CO" sz="1400" dirty="0">
                <a:solidFill>
                  <a:srgbClr val="231F20"/>
                </a:solidFill>
                <a:latin typeface="KGTurningTables"/>
              </a:rPr>
              <a:t>Se deberán hacer abonos parciales mensuales o bimensuales según lo acordado con el acudiente de la Quinceañera.</a:t>
            </a:r>
          </a:p>
          <a:p>
            <a:pPr marL="342900" lvl="0" indent="-342900" algn="just">
              <a:buAutoNum type="arabicPeriod"/>
            </a:pPr>
            <a:endParaRPr lang="es-CO" sz="1400" dirty="0">
              <a:solidFill>
                <a:srgbClr val="231F20"/>
              </a:solidFill>
              <a:latin typeface="KGTurningTables"/>
            </a:endParaRPr>
          </a:p>
          <a:p>
            <a:pPr marL="342900" lvl="0" indent="-342900" algn="just">
              <a:buAutoNum type="arabicPeriod"/>
            </a:pPr>
            <a:r>
              <a:rPr lang="es-CO" sz="1400" dirty="0">
                <a:solidFill>
                  <a:srgbClr val="231F20"/>
                </a:solidFill>
                <a:latin typeface="KGTurningTables"/>
              </a:rPr>
              <a:t>45 días antes del inicio del viaje el valor del plan  deberá estar cancelado en su TOTALIDAD.</a:t>
            </a:r>
          </a:p>
          <a:p>
            <a:pPr marL="342900" lvl="0" indent="-342900" algn="just">
              <a:buAutoNum type="arabicPeriod"/>
            </a:pPr>
            <a:endParaRPr lang="es-CO" sz="1400" dirty="0">
              <a:solidFill>
                <a:srgbClr val="231F20"/>
              </a:solidFill>
              <a:latin typeface="KGTurningTables"/>
            </a:endParaRPr>
          </a:p>
          <a:p>
            <a:pPr marL="342900" lvl="0" indent="-342900" algn="just">
              <a:buAutoNum type="arabicPeriod"/>
            </a:pPr>
            <a:r>
              <a:rPr lang="es-CO" sz="1400" dirty="0">
                <a:solidFill>
                  <a:srgbClr val="231F20"/>
                </a:solidFill>
                <a:latin typeface="KGTurningTables"/>
              </a:rPr>
              <a:t>Pagos con tarjetas de Crédito generará un 3 % de recargo.</a:t>
            </a:r>
          </a:p>
        </p:txBody>
      </p:sp>
    </p:spTree>
    <p:extLst>
      <p:ext uri="{BB962C8B-B14F-4D97-AF65-F5344CB8AC3E}">
        <p14:creationId xmlns:p14="http://schemas.microsoft.com/office/powerpoint/2010/main" val="1676956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ED80A75-AE3B-4D0C-894D-0D0290A95656}"/>
              </a:ext>
            </a:extLst>
          </p:cNvPr>
          <p:cNvSpPr txBox="1"/>
          <p:nvPr/>
        </p:nvSpPr>
        <p:spPr>
          <a:xfrm>
            <a:off x="589674" y="1131577"/>
            <a:ext cx="7777389" cy="492443"/>
          </a:xfrm>
          <a:prstGeom prst="rect">
            <a:avLst/>
          </a:prstGeom>
          <a:noFill/>
        </p:spPr>
        <p:txBody>
          <a:bodyPr wrap="square">
            <a:spAutoFit/>
          </a:bodyPr>
          <a:lstStyle/>
          <a:p>
            <a:pPr algn="ctr">
              <a:tabLst>
                <a:tab pos="590550" algn="l"/>
              </a:tabLst>
            </a:pPr>
            <a:r>
              <a:rPr lang="en-US" sz="2600" b="1" dirty="0">
                <a:solidFill>
                  <a:schemeClr val="accent2">
                    <a:lumMod val="75000"/>
                  </a:schemeClr>
                </a:solidFill>
                <a:latin typeface="Bahnschrift SemiBold SemiConden" panose="020B0502040204020203" pitchFamily="34" charset="0"/>
              </a:rPr>
              <a:t>Políticas de cancelación y gastos administrativos</a:t>
            </a:r>
            <a:endParaRPr lang="es-CO" sz="2600" b="1" dirty="0">
              <a:solidFill>
                <a:schemeClr val="accent2">
                  <a:lumMod val="75000"/>
                </a:schemeClr>
              </a:solidFill>
              <a:latin typeface="Bahnschrift SemiBold SemiConden" panose="020B0502040204020203" pitchFamily="34" charset="0"/>
            </a:endParaRPr>
          </a:p>
        </p:txBody>
      </p:sp>
      <p:sp>
        <p:nvSpPr>
          <p:cNvPr id="5" name="CuadroTexto 4">
            <a:extLst>
              <a:ext uri="{FF2B5EF4-FFF2-40B4-BE49-F238E27FC236}">
                <a16:creationId xmlns:a16="http://schemas.microsoft.com/office/drawing/2014/main" id="{743D9615-97A3-445C-A935-2E7EF581227A}"/>
              </a:ext>
            </a:extLst>
          </p:cNvPr>
          <p:cNvSpPr txBox="1"/>
          <p:nvPr/>
        </p:nvSpPr>
        <p:spPr>
          <a:xfrm>
            <a:off x="729742" y="1648064"/>
            <a:ext cx="7497254" cy="4293483"/>
          </a:xfrm>
          <a:prstGeom prst="rect">
            <a:avLst/>
          </a:prstGeom>
          <a:noFill/>
        </p:spPr>
        <p:txBody>
          <a:bodyPr wrap="square">
            <a:spAutoFit/>
          </a:bodyPr>
          <a:lstStyle/>
          <a:p>
            <a:pPr marL="342900" lvl="0" indent="-342900" algn="just">
              <a:buAutoNum type="alphaLcPeriod"/>
            </a:pPr>
            <a:r>
              <a:rPr lang="es-CO" sz="1300"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después de su inscripción y antes de 120 días de la prestación de nuestros servicios, habrá un cargo del 10 % del importe total del plan por concepto de gastos administrativos, esfuerzo comercial y publicidad. </a:t>
            </a:r>
          </a:p>
          <a:p>
            <a:pPr marL="342900" lvl="0" indent="-342900" algn="just">
              <a:buAutoNum type="alphaLcPeriod"/>
            </a:pPr>
            <a:endParaRPr lang="es-CO" sz="1300" dirty="0">
              <a:solidFill>
                <a:srgbClr val="231F20"/>
              </a:solidFill>
              <a:latin typeface="Arial Narrow" panose="020B0606020202030204" pitchFamily="34" charset="0"/>
              <a:cs typeface="Times New Roman" panose="02020603050405020304" pitchFamily="18" charset="0"/>
            </a:endParaRPr>
          </a:p>
          <a:p>
            <a:pPr marL="342900" lvl="0" indent="-342900" algn="just">
              <a:buAutoNum type="alphaLcPeriod"/>
            </a:pPr>
            <a:r>
              <a:rPr lang="es-CO" sz="1300"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entre 119 - 60 días antes de la prestación de nuestros servicios, habrá un cargo del 25% del importe total del plan.</a:t>
            </a:r>
          </a:p>
          <a:p>
            <a:pPr marL="342900" lvl="0" indent="-342900" algn="just">
              <a:buAutoNum type="alphaLcPeriod"/>
            </a:pPr>
            <a:endParaRPr lang="es-CO" sz="1300" dirty="0">
              <a:solidFill>
                <a:srgbClr val="231F20"/>
              </a:solidFill>
              <a:latin typeface="Arial Narrow" panose="020B0606020202030204" pitchFamily="34" charset="0"/>
              <a:cs typeface="Times New Roman" panose="02020603050405020304" pitchFamily="18" charset="0"/>
            </a:endParaRPr>
          </a:p>
          <a:p>
            <a:pPr marL="342900" lvl="0" indent="-342900" algn="just">
              <a:buAutoNum type="alphaLcPeriod"/>
            </a:pPr>
            <a:r>
              <a:rPr lang="es-CO" sz="1300"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entre 59 y 30 días antes de la prestación de nuestros servicios, habrá un cargo del 70 % del importe del viaje. </a:t>
            </a:r>
          </a:p>
          <a:p>
            <a:pPr marL="342900" lvl="0" indent="-342900" algn="just">
              <a:buAutoNum type="alphaLcPeriod"/>
            </a:pPr>
            <a:endParaRPr lang="es-CO" sz="1300" dirty="0">
              <a:solidFill>
                <a:srgbClr val="231F20"/>
              </a:solidFill>
              <a:latin typeface="Arial Narrow" panose="020B0606020202030204" pitchFamily="34" charset="0"/>
              <a:cs typeface="Times New Roman" panose="02020603050405020304" pitchFamily="18" charset="0"/>
            </a:endParaRPr>
          </a:p>
          <a:p>
            <a:pPr marL="342900" lvl="0" indent="-342900" algn="just">
              <a:buAutoNum type="alphaLcPeriod"/>
            </a:pPr>
            <a:r>
              <a:rPr lang="es-CO" sz="1300"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29 días antes de la prestación de nuestros servicios habrá un cargo del 100% del importe total del viaje. </a:t>
            </a:r>
          </a:p>
          <a:p>
            <a:pPr marL="342900" lvl="0" indent="-342900" algn="just">
              <a:buAutoNum type="alphaLcPeriod"/>
            </a:pPr>
            <a:endParaRPr lang="es-CO" sz="1300" dirty="0">
              <a:solidFill>
                <a:srgbClr val="231F20"/>
              </a:solidFill>
              <a:latin typeface="Arial Narrow" panose="020B0606020202030204" pitchFamily="34" charset="0"/>
              <a:cs typeface="Times New Roman" panose="02020603050405020304" pitchFamily="18" charset="0"/>
            </a:endParaRPr>
          </a:p>
          <a:p>
            <a:pPr marL="342900" lvl="0" indent="-342900" algn="just">
              <a:buAutoNum type="alphaLcPeriod"/>
            </a:pPr>
            <a:r>
              <a:rPr lang="es-CO" sz="1300" dirty="0">
                <a:solidFill>
                  <a:srgbClr val="231F20"/>
                </a:solidFill>
                <a:latin typeface="Arial Narrow" panose="020B0606020202030204" pitchFamily="34" charset="0"/>
                <a:cs typeface="Times New Roman" panose="02020603050405020304" pitchFamily="18" charset="0"/>
              </a:rPr>
              <a:t>En caso de cancelación una vez comenzada la excursión y por causas cien por ciento ajenas a la empresa se aplicarán las condiciones establecidas por la anulación y desistimiento voluntario de servicios y sin derecho a reembolso alguno por parte de la empresa. </a:t>
            </a:r>
          </a:p>
          <a:p>
            <a:pPr marL="342900" lvl="0" indent="-342900" algn="just">
              <a:buAutoNum type="alphaLcPeriod"/>
            </a:pPr>
            <a:endParaRPr lang="es-CO" sz="1300" dirty="0">
              <a:solidFill>
                <a:srgbClr val="231F20"/>
              </a:solidFill>
              <a:latin typeface="Arial Narrow" panose="020B0606020202030204" pitchFamily="34" charset="0"/>
              <a:cs typeface="Times New Roman" panose="02020603050405020304" pitchFamily="18" charset="0"/>
            </a:endParaRPr>
          </a:p>
          <a:p>
            <a:pPr marL="342900" lvl="0" indent="-342900" algn="just">
              <a:buAutoNum type="alphaLcPeriod"/>
            </a:pPr>
            <a:r>
              <a:rPr lang="es-CO" sz="1300" dirty="0">
                <a:solidFill>
                  <a:srgbClr val="231F20"/>
                </a:solidFill>
                <a:latin typeface="Arial Narrow" panose="020B0606020202030204" pitchFamily="34" charset="0"/>
                <a:cs typeface="Times New Roman" panose="02020603050405020304" pitchFamily="18" charset="0"/>
              </a:rPr>
              <a:t>Cualquier inconveniente de índole personal en el aeropuerto como: pasaporte vencido, permisos de salida del país de menores sin cumplir los requisitos exigidos, homónimos, demandas, llegadas al aeropuerto a la hora no indicada y por cualquier otro motivo ajeno a nuestra responsabilidad, el pasajero que no pueda viajar por lo anterior se perderá el 100% del paquete turístico contratado.</a:t>
            </a:r>
          </a:p>
        </p:txBody>
      </p:sp>
      <p:pic>
        <p:nvPicPr>
          <p:cNvPr id="6" name="Picture 12" descr="Ilustración de Estrella De Dibujos Animados y más Vectores Libres de  Derechos de Amarillo - Color - iStock">
            <a:extLst>
              <a:ext uri="{FF2B5EF4-FFF2-40B4-BE49-F238E27FC236}">
                <a16:creationId xmlns:a16="http://schemas.microsoft.com/office/drawing/2014/main" id="{93AA279E-0B3B-4197-B18E-CE1742ABB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2239" y="596795"/>
            <a:ext cx="467923" cy="46792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E38399BB-ED99-4AB2-B21E-8899C68C8FDB}"/>
              </a:ext>
            </a:extLst>
          </p:cNvPr>
          <p:cNvPicPr>
            <a:picLocks noChangeAspect="1"/>
          </p:cNvPicPr>
          <p:nvPr/>
        </p:nvPicPr>
        <p:blipFill>
          <a:blip r:embed="rId3"/>
          <a:stretch>
            <a:fillRect/>
          </a:stretch>
        </p:blipFill>
        <p:spPr>
          <a:xfrm>
            <a:off x="4427130" y="820553"/>
            <a:ext cx="770269" cy="373852"/>
          </a:xfrm>
          <a:prstGeom prst="rect">
            <a:avLst/>
          </a:prstGeom>
        </p:spPr>
      </p:pic>
      <p:pic>
        <p:nvPicPr>
          <p:cNvPr id="9" name="Picture 14" descr="Torre de Pisa ilustración del vector. Ilustración de edificio - 59622687">
            <a:extLst>
              <a:ext uri="{FF2B5EF4-FFF2-40B4-BE49-F238E27FC236}">
                <a16:creationId xmlns:a16="http://schemas.microsoft.com/office/drawing/2014/main" id="{D09437D5-3148-49B1-A5DA-39D48FFA05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734" b="4702"/>
          <a:stretch/>
        </p:blipFill>
        <p:spPr bwMode="auto">
          <a:xfrm>
            <a:off x="6480592" y="5668067"/>
            <a:ext cx="693931" cy="8048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Un dibujo simple de los globos de colores. | Vector Gratis">
            <a:extLst>
              <a:ext uri="{FF2B5EF4-FFF2-40B4-BE49-F238E27FC236}">
                <a16:creationId xmlns:a16="http://schemas.microsoft.com/office/drawing/2014/main" id="{791AD9F8-0C53-496D-A909-AD7CDDEF11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4361" y="3429000"/>
            <a:ext cx="402285" cy="96015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001F5428-9610-4679-9C19-2E9452F74E45}"/>
              </a:ext>
            </a:extLst>
          </p:cNvPr>
          <p:cNvPicPr>
            <a:picLocks noChangeAspect="1"/>
          </p:cNvPicPr>
          <p:nvPr/>
        </p:nvPicPr>
        <p:blipFill>
          <a:blip r:embed="rId6"/>
          <a:stretch>
            <a:fillRect/>
          </a:stretch>
        </p:blipFill>
        <p:spPr>
          <a:xfrm>
            <a:off x="8226996" y="4540543"/>
            <a:ext cx="716037" cy="716037"/>
          </a:xfrm>
          <a:prstGeom prst="rect">
            <a:avLst/>
          </a:prstGeom>
        </p:spPr>
      </p:pic>
      <p:pic>
        <p:nvPicPr>
          <p:cNvPr id="10" name="Picture 2" descr="icono de estrella de dibujos animados 12014296 Vector en Vecteezy">
            <a:extLst>
              <a:ext uri="{FF2B5EF4-FFF2-40B4-BE49-F238E27FC236}">
                <a16:creationId xmlns:a16="http://schemas.microsoft.com/office/drawing/2014/main" id="{C5EAD864-ECB9-4381-8690-55FD749B39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120" y="5372561"/>
            <a:ext cx="609884" cy="60988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7880F5E7-59F6-47F5-9292-19CB867303E1}"/>
              </a:ext>
            </a:extLst>
          </p:cNvPr>
          <p:cNvPicPr>
            <a:picLocks noChangeAspect="1"/>
          </p:cNvPicPr>
          <p:nvPr/>
        </p:nvPicPr>
        <p:blipFill rotWithShape="1">
          <a:blip r:embed="rId8"/>
          <a:srcRect l="64942" t="34402" r="4250" b="35114"/>
          <a:stretch/>
        </p:blipFill>
        <p:spPr>
          <a:xfrm>
            <a:off x="8256293" y="1517334"/>
            <a:ext cx="485555" cy="480463"/>
          </a:xfrm>
          <a:prstGeom prst="rect">
            <a:avLst/>
          </a:prstGeom>
        </p:spPr>
      </p:pic>
      <p:pic>
        <p:nvPicPr>
          <p:cNvPr id="13" name="Imagen 12">
            <a:extLst>
              <a:ext uri="{FF2B5EF4-FFF2-40B4-BE49-F238E27FC236}">
                <a16:creationId xmlns:a16="http://schemas.microsoft.com/office/drawing/2014/main" id="{C53DB9F3-A296-41CB-807B-F29C606B5204}"/>
              </a:ext>
            </a:extLst>
          </p:cNvPr>
          <p:cNvPicPr>
            <a:picLocks noChangeAspect="1"/>
          </p:cNvPicPr>
          <p:nvPr/>
        </p:nvPicPr>
        <p:blipFill rotWithShape="1">
          <a:blip r:embed="rId8"/>
          <a:srcRect t="64221" r="63691" b="4570"/>
          <a:stretch/>
        </p:blipFill>
        <p:spPr>
          <a:xfrm rot="5400000" flipH="1">
            <a:off x="289247" y="2310764"/>
            <a:ext cx="462609" cy="418380"/>
          </a:xfrm>
          <a:prstGeom prst="rect">
            <a:avLst/>
          </a:prstGeom>
        </p:spPr>
      </p:pic>
      <p:pic>
        <p:nvPicPr>
          <p:cNvPr id="14" name="Picture 2" descr="Parque de diversiones. Diseño de estilo de dibujos animados. Montaña rusa,  el carrusel, barco pirata y carpas rojas. Ilustración vectorial sobre fondo  blanco. Página de sitio Web y Imagen Vector de stock -">
            <a:extLst>
              <a:ext uri="{FF2B5EF4-FFF2-40B4-BE49-F238E27FC236}">
                <a16:creationId xmlns:a16="http://schemas.microsoft.com/office/drawing/2014/main" id="{5298C300-A1B2-49F8-AF85-DA1BD141872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7720" b="28011"/>
          <a:stretch/>
        </p:blipFill>
        <p:spPr bwMode="auto">
          <a:xfrm>
            <a:off x="4572000" y="5714558"/>
            <a:ext cx="1337751" cy="5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45418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607</TotalTime>
  <Words>2717</Words>
  <Application>Microsoft Office PowerPoint</Application>
  <PresentationFormat>Carta (216 x 279 mm)</PresentationFormat>
  <Paragraphs>153</Paragraphs>
  <Slides>21</Slides>
  <Notes>0</Notes>
  <HiddenSlides>0</HiddenSlides>
  <MMClips>0</MMClips>
  <ScaleCrop>false</ScaleCrop>
  <HeadingPairs>
    <vt:vector size="6" baseType="variant">
      <vt:variant>
        <vt:lpstr>Fuentes usadas</vt:lpstr>
      </vt:variant>
      <vt:variant>
        <vt:i4>17</vt:i4>
      </vt:variant>
      <vt:variant>
        <vt:lpstr>Tema</vt:lpstr>
      </vt:variant>
      <vt:variant>
        <vt:i4>1</vt:i4>
      </vt:variant>
      <vt:variant>
        <vt:lpstr>Títulos de diapositiva</vt:lpstr>
      </vt:variant>
      <vt:variant>
        <vt:i4>21</vt:i4>
      </vt:variant>
    </vt:vector>
  </HeadingPairs>
  <TitlesOfParts>
    <vt:vector size="39" baseType="lpstr">
      <vt:lpstr>Algerian</vt:lpstr>
      <vt:lpstr>Arial</vt:lpstr>
      <vt:lpstr>Arial Narrow</vt:lpstr>
      <vt:lpstr>Arial Nova Light</vt:lpstr>
      <vt:lpstr>Bahnschrift SemiBold</vt:lpstr>
      <vt:lpstr>Bahnschrift SemiBold SemiConden</vt:lpstr>
      <vt:lpstr>Brush Script MT</vt:lpstr>
      <vt:lpstr>Calibri</vt:lpstr>
      <vt:lpstr>Calibri Light</vt:lpstr>
      <vt:lpstr>Comic Sans MS</vt:lpstr>
      <vt:lpstr>Curlz MT</vt:lpstr>
      <vt:lpstr>DINCondensed-Bold</vt:lpstr>
      <vt:lpstr>KGTurningTables</vt:lpstr>
      <vt:lpstr>Symbol</vt:lpstr>
      <vt:lpstr>Tahoma</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GERENCIA TEEN TRAVEL</cp:lastModifiedBy>
  <cp:revision>37</cp:revision>
  <dcterms:created xsi:type="dcterms:W3CDTF">2023-05-04T17:25:28Z</dcterms:created>
  <dcterms:modified xsi:type="dcterms:W3CDTF">2023-05-18T22:24:15Z</dcterms:modified>
</cp:coreProperties>
</file>